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Urbanist" panose="020B0A04040200000203" pitchFamily="34" charset="77"/>
      <p:regular r:id="rId23"/>
      <p:bold r:id="rId24"/>
      <p:italic r:id="rId25"/>
      <p:boldItalic r:id="rId26"/>
    </p:embeddedFont>
    <p:embeddedFont>
      <p:font typeface="Urbanist Bold" panose="020B0A04040200000203" pitchFamily="34" charset="77"/>
      <p:regular r:id="rId27"/>
      <p:bold r:id="rId28"/>
      <p:italic r:id="rId29"/>
      <p:boldItalic r:id="rId30"/>
    </p:embeddedFont>
    <p:embeddedFont>
      <p:font typeface="Urbanist Light" panose="020B0A04040200000203" pitchFamily="34" charset="77"/>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9" autoAdjust="0"/>
  </p:normalViewPr>
  <p:slideViewPr>
    <p:cSldViewPr>
      <p:cViewPr>
        <p:scale>
          <a:sx n="53" d="100"/>
          <a:sy n="53" d="100"/>
        </p:scale>
        <p:origin x="2344" y="10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5/25/26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sv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971488" y="1409700"/>
            <a:ext cx="11020447" cy="1447800"/>
          </a:xfrm>
          <a:prstGeom prst="rect">
            <a:avLst/>
          </a:prstGeom>
        </p:spPr>
        <p:txBody>
          <a:bodyPr lIns="0" tIns="0" rIns="0" bIns="0" rtlCol="0" anchor="t">
            <a:spAutoFit/>
          </a:bodyPr>
          <a:lstStyle/>
          <a:p>
            <a:pPr algn="l">
              <a:lnSpc>
                <a:spcPts val="10200"/>
              </a:lnSpc>
            </a:pPr>
            <a:r>
              <a:rPr lang="en-US" sz="12000" spc="-588" dirty="0">
                <a:solidFill>
                  <a:srgbClr val="F6F3ED"/>
                </a:solidFill>
                <a:latin typeface="Urbanist"/>
                <a:ea typeface="Urbanist"/>
                <a:cs typeface="Urbanist"/>
                <a:sym typeface="Urbanist"/>
              </a:rPr>
              <a:t>FOLIEN-MASTER</a:t>
            </a:r>
          </a:p>
        </p:txBody>
      </p:sp>
      <p:sp>
        <p:nvSpPr>
          <p:cNvPr id="3" name="TextBox 3"/>
          <p:cNvSpPr txBox="1"/>
          <p:nvPr/>
        </p:nvSpPr>
        <p:spPr>
          <a:xfrm>
            <a:off x="971488" y="2895600"/>
            <a:ext cx="5291729" cy="405943"/>
          </a:xfrm>
          <a:prstGeom prst="rect">
            <a:avLst/>
          </a:prstGeom>
        </p:spPr>
        <p:txBody>
          <a:bodyPr lIns="0" tIns="0" rIns="0" bIns="0" rtlCol="0" anchor="t">
            <a:spAutoFit/>
          </a:bodyPr>
          <a:lstStyle/>
          <a:p>
            <a:pPr algn="l">
              <a:lnSpc>
                <a:spcPts val="3007"/>
              </a:lnSpc>
            </a:pPr>
            <a:r>
              <a:rPr lang="en-US" sz="2919" spc="116">
                <a:solidFill>
                  <a:srgbClr val="E6A23C"/>
                </a:solidFill>
                <a:latin typeface="Urbanist Light"/>
                <a:ea typeface="Urbanist Light"/>
                <a:cs typeface="Urbanist Light"/>
                <a:sym typeface="Urbanist Light"/>
              </a:rPr>
              <a:t>FINTECH-KOMMUNIKATION</a:t>
            </a:r>
          </a:p>
        </p:txBody>
      </p:sp>
      <p:sp>
        <p:nvSpPr>
          <p:cNvPr id="4" name="TextBox 4"/>
          <p:cNvSpPr txBox="1"/>
          <p:nvPr/>
        </p:nvSpPr>
        <p:spPr>
          <a:xfrm>
            <a:off x="1028700" y="8927127"/>
            <a:ext cx="5291729" cy="405943"/>
          </a:xfrm>
          <a:prstGeom prst="rect">
            <a:avLst/>
          </a:prstGeom>
        </p:spPr>
        <p:txBody>
          <a:bodyPr lIns="0" tIns="0" rIns="0" bIns="0" rtlCol="0" anchor="t">
            <a:spAutoFit/>
          </a:bodyPr>
          <a:lstStyle/>
          <a:p>
            <a:pPr algn="l">
              <a:lnSpc>
                <a:spcPts val="3007"/>
              </a:lnSpc>
            </a:pPr>
            <a:r>
              <a:rPr lang="en-US" sz="2919" spc="116">
                <a:solidFill>
                  <a:srgbClr val="E6A23C"/>
                </a:solidFill>
                <a:latin typeface="Urbanist"/>
                <a:ea typeface="Urbanist"/>
                <a:cs typeface="Urbanist"/>
                <a:sym typeface="Urbanist"/>
              </a:rPr>
              <a:t>2026</a:t>
            </a:r>
          </a:p>
        </p:txBody>
      </p:sp>
      <p:sp>
        <p:nvSpPr>
          <p:cNvPr id="5" name="TextBox 5"/>
          <p:cNvSpPr txBox="1"/>
          <p:nvPr/>
        </p:nvSpPr>
        <p:spPr>
          <a:xfrm>
            <a:off x="12551800" y="8531422"/>
            <a:ext cx="2876162" cy="304800"/>
          </a:xfrm>
          <a:prstGeom prst="rect">
            <a:avLst/>
          </a:prstGeom>
        </p:spPr>
        <p:txBody>
          <a:bodyPr lIns="0" tIns="0" rIns="0" bIns="0" rtlCol="0" anchor="t">
            <a:spAutoFit/>
          </a:bodyPr>
          <a:lstStyle/>
          <a:p>
            <a:pPr algn="l">
              <a:lnSpc>
                <a:spcPts val="2399"/>
              </a:lnSpc>
            </a:pPr>
            <a:r>
              <a:rPr lang="en-US" sz="1999" spc="-19">
                <a:solidFill>
                  <a:srgbClr val="E6A23C"/>
                </a:solidFill>
                <a:latin typeface="Urbanist"/>
                <a:ea typeface="Urbanist"/>
                <a:cs typeface="Urbanist"/>
                <a:sym typeface="Urbanist"/>
              </a:rPr>
              <a:t>VORGESTELLT VON:</a:t>
            </a:r>
          </a:p>
        </p:txBody>
      </p:sp>
      <p:sp>
        <p:nvSpPr>
          <p:cNvPr id="6" name="TextBox 6"/>
          <p:cNvSpPr txBox="1"/>
          <p:nvPr/>
        </p:nvSpPr>
        <p:spPr>
          <a:xfrm>
            <a:off x="12551800" y="9020175"/>
            <a:ext cx="2204221" cy="238125"/>
          </a:xfrm>
          <a:prstGeom prst="rect">
            <a:avLst/>
          </a:prstGeom>
        </p:spPr>
        <p:txBody>
          <a:bodyPr lIns="0" tIns="0" rIns="0" bIns="0" rtlCol="0" anchor="t">
            <a:spAutoFit/>
          </a:bodyPr>
          <a:lstStyle/>
          <a:p>
            <a:pPr algn="l">
              <a:lnSpc>
                <a:spcPts val="1800"/>
              </a:lnSpc>
            </a:pPr>
            <a:r>
              <a:rPr lang="en-US" sz="1500" spc="-15">
                <a:solidFill>
                  <a:srgbClr val="E6A23C"/>
                </a:solidFill>
                <a:latin typeface="Urbanist"/>
                <a:ea typeface="Urbanist"/>
                <a:cs typeface="Urbanist"/>
                <a:sym typeface="Urbanist"/>
              </a:rPr>
              <a:t>public imaging GmbH</a:t>
            </a:r>
          </a:p>
        </p:txBody>
      </p:sp>
      <p:sp>
        <p:nvSpPr>
          <p:cNvPr id="7" name="TextBox 7"/>
          <p:cNvSpPr txBox="1"/>
          <p:nvPr/>
        </p:nvSpPr>
        <p:spPr>
          <a:xfrm>
            <a:off x="15578351" y="8531422"/>
            <a:ext cx="1854680" cy="304800"/>
          </a:xfrm>
          <a:prstGeom prst="rect">
            <a:avLst/>
          </a:prstGeom>
        </p:spPr>
        <p:txBody>
          <a:bodyPr lIns="0" tIns="0" rIns="0" bIns="0" rtlCol="0" anchor="t">
            <a:spAutoFit/>
          </a:bodyPr>
          <a:lstStyle/>
          <a:p>
            <a:pPr algn="l">
              <a:lnSpc>
                <a:spcPts val="2399"/>
              </a:lnSpc>
            </a:pPr>
            <a:r>
              <a:rPr lang="en-US" sz="1999" spc="-19">
                <a:solidFill>
                  <a:srgbClr val="E6A23C"/>
                </a:solidFill>
                <a:latin typeface="Urbanist"/>
                <a:ea typeface="Urbanist"/>
                <a:cs typeface="Urbanist"/>
                <a:sym typeface="Urbanist"/>
              </a:rPr>
              <a:t>MANDANT:</a:t>
            </a:r>
          </a:p>
        </p:txBody>
      </p:sp>
      <p:sp>
        <p:nvSpPr>
          <p:cNvPr id="8" name="TextBox 8"/>
          <p:cNvSpPr txBox="1"/>
          <p:nvPr/>
        </p:nvSpPr>
        <p:spPr>
          <a:xfrm>
            <a:off x="15578351" y="9020175"/>
            <a:ext cx="2515317" cy="238125"/>
          </a:xfrm>
          <a:prstGeom prst="rect">
            <a:avLst/>
          </a:prstGeom>
        </p:spPr>
        <p:txBody>
          <a:bodyPr lIns="0" tIns="0" rIns="0" bIns="0" rtlCol="0" anchor="t">
            <a:spAutoFit/>
          </a:bodyPr>
          <a:lstStyle/>
          <a:p>
            <a:pPr algn="l">
              <a:lnSpc>
                <a:spcPts val="1800"/>
              </a:lnSpc>
            </a:pPr>
            <a:r>
              <a:rPr lang="en-US" sz="1500" spc="-15">
                <a:solidFill>
                  <a:srgbClr val="E6A23C"/>
                </a:solidFill>
                <a:latin typeface="Urbanist"/>
                <a:ea typeface="Urbanist"/>
                <a:cs typeface="Urbanist"/>
                <a:sym typeface="Urbanist"/>
              </a:rPr>
              <a:t>Beispiel-Firma 3000</a:t>
            </a:r>
          </a:p>
        </p:txBody>
      </p:sp>
      <p:sp>
        <p:nvSpPr>
          <p:cNvPr id="9" name="Freeform 9"/>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1524000" y="9129712"/>
            <a:ext cx="15240000" cy="247650"/>
          </a:xfrm>
          <a:prstGeom prst="rect">
            <a:avLst/>
          </a:prstGeom>
        </p:spPr>
        <p:txBody>
          <a:bodyPr lIns="0" tIns="0" rIns="0" bIns="0" rtlCol="0" anchor="t">
            <a:spAutoFit/>
          </a:bodyPr>
          <a:lstStyle/>
          <a:p>
            <a:pPr marL="0" lvl="0" indent="0" algn="ctr">
              <a:lnSpc>
                <a:spcPts val="1919"/>
              </a:lnSpc>
              <a:spcBef>
                <a:spcPct val="0"/>
              </a:spcBef>
            </a:pPr>
            <a:r>
              <a:rPr lang="en-US" sz="1599" u="none" strike="noStrike">
                <a:solidFill>
                  <a:srgbClr val="F6F3ED"/>
                </a:solidFill>
                <a:latin typeface="Urbanist"/>
                <a:ea typeface="Urbanist"/>
                <a:cs typeface="Urbanist"/>
                <a:sym typeface="Urbanist"/>
              </a:rPr>
              <a:t>Ergebnis: Die Medienpräsenz unserer Kunden hat sich innerhalb von 12 Monaten mehr als vervierfacht - sowohl in Print als auch Online.</a:t>
            </a:r>
          </a:p>
        </p:txBody>
      </p:sp>
      <p:sp>
        <p:nvSpPr>
          <p:cNvPr id="3" name="TextBox 3"/>
          <p:cNvSpPr txBox="1"/>
          <p:nvPr/>
        </p:nvSpPr>
        <p:spPr>
          <a:xfrm>
            <a:off x="11525250" y="7038937"/>
            <a:ext cx="4762500" cy="245745"/>
          </a:xfrm>
          <a:prstGeom prst="rect">
            <a:avLst/>
          </a:prstGeom>
        </p:spPr>
        <p:txBody>
          <a:bodyPr lIns="0" tIns="0" rIns="0" bIns="0" rtlCol="0" anchor="t">
            <a:spAutoFit/>
          </a:bodyPr>
          <a:lstStyle/>
          <a:p>
            <a:pPr marL="0" lvl="0" indent="0" algn="l">
              <a:lnSpc>
                <a:spcPts val="1800"/>
              </a:lnSpc>
              <a:spcBef>
                <a:spcPct val="0"/>
              </a:spcBef>
            </a:pPr>
            <a:r>
              <a:rPr lang="en-US" sz="1800" u="none" strike="noStrike">
                <a:solidFill>
                  <a:srgbClr val="F6F3ED"/>
                </a:solidFill>
                <a:latin typeface="Urbanist"/>
                <a:ea typeface="Urbanist"/>
                <a:cs typeface="Urbanist"/>
                <a:sym typeface="Urbanist"/>
              </a:rPr>
              <a:t>89 Artikel  |  +340% Reichweite</a:t>
            </a:r>
          </a:p>
        </p:txBody>
      </p:sp>
      <p:sp>
        <p:nvSpPr>
          <p:cNvPr id="4" name="TextBox 4"/>
          <p:cNvSpPr txBox="1"/>
          <p:nvPr/>
        </p:nvSpPr>
        <p:spPr>
          <a:xfrm>
            <a:off x="10001250" y="7038937"/>
            <a:ext cx="1333500" cy="245745"/>
          </a:xfrm>
          <a:prstGeom prst="rect">
            <a:avLst/>
          </a:prstGeom>
        </p:spPr>
        <p:txBody>
          <a:bodyPr lIns="0" tIns="0" rIns="0" bIns="0" rtlCol="0" anchor="t">
            <a:spAutoFit/>
          </a:bodyPr>
          <a:lstStyle/>
          <a:p>
            <a:pPr marL="0" lvl="0" indent="0" algn="l">
              <a:lnSpc>
                <a:spcPts val="1800"/>
              </a:lnSpc>
              <a:spcBef>
                <a:spcPct val="0"/>
              </a:spcBef>
            </a:pPr>
            <a:r>
              <a:rPr lang="en-US" sz="1800" u="none" strike="noStrike">
                <a:solidFill>
                  <a:srgbClr val="F6F3ED"/>
                </a:solidFill>
                <a:latin typeface="Urbanist"/>
                <a:ea typeface="Urbanist"/>
                <a:cs typeface="Urbanist"/>
                <a:sym typeface="Urbanist"/>
              </a:rPr>
              <a:t>Q4 2025</a:t>
            </a:r>
          </a:p>
        </p:txBody>
      </p:sp>
      <p:sp>
        <p:nvSpPr>
          <p:cNvPr id="5" name="TextBox 5"/>
          <p:cNvSpPr txBox="1"/>
          <p:nvPr/>
        </p:nvSpPr>
        <p:spPr>
          <a:xfrm>
            <a:off x="11525250" y="6515062"/>
            <a:ext cx="4762500" cy="245745"/>
          </a:xfrm>
          <a:prstGeom prst="rect">
            <a:avLst/>
          </a:prstGeom>
        </p:spPr>
        <p:txBody>
          <a:bodyPr lIns="0" tIns="0" rIns="0" bIns="0" rtlCol="0" anchor="t">
            <a:spAutoFit/>
          </a:bodyPr>
          <a:lstStyle/>
          <a:p>
            <a:pPr marL="0" lvl="0" indent="0" algn="l">
              <a:lnSpc>
                <a:spcPts val="1800"/>
              </a:lnSpc>
              <a:spcBef>
                <a:spcPct val="0"/>
              </a:spcBef>
            </a:pPr>
            <a:r>
              <a:rPr lang="en-US" sz="1800" u="none" strike="noStrike">
                <a:solidFill>
                  <a:srgbClr val="F6F3ED"/>
                </a:solidFill>
                <a:latin typeface="Urbanist"/>
                <a:ea typeface="Urbanist"/>
                <a:cs typeface="Urbanist"/>
                <a:sym typeface="Urbanist"/>
              </a:rPr>
              <a:t>67 Artikel  |  +210% Reichweite</a:t>
            </a:r>
          </a:p>
        </p:txBody>
      </p:sp>
      <p:sp>
        <p:nvSpPr>
          <p:cNvPr id="6" name="TextBox 6"/>
          <p:cNvSpPr txBox="1"/>
          <p:nvPr/>
        </p:nvSpPr>
        <p:spPr>
          <a:xfrm>
            <a:off x="10001250" y="6515062"/>
            <a:ext cx="1333500" cy="245745"/>
          </a:xfrm>
          <a:prstGeom prst="rect">
            <a:avLst/>
          </a:prstGeom>
        </p:spPr>
        <p:txBody>
          <a:bodyPr lIns="0" tIns="0" rIns="0" bIns="0" rtlCol="0" anchor="t">
            <a:spAutoFit/>
          </a:bodyPr>
          <a:lstStyle/>
          <a:p>
            <a:pPr marL="0" lvl="0" indent="0" algn="l">
              <a:lnSpc>
                <a:spcPts val="1800"/>
              </a:lnSpc>
              <a:spcBef>
                <a:spcPct val="0"/>
              </a:spcBef>
            </a:pPr>
            <a:r>
              <a:rPr lang="en-US" sz="1800" u="none" strike="noStrike">
                <a:solidFill>
                  <a:srgbClr val="F6F3ED"/>
                </a:solidFill>
                <a:latin typeface="Urbanist"/>
                <a:ea typeface="Urbanist"/>
                <a:cs typeface="Urbanist"/>
                <a:sym typeface="Urbanist"/>
              </a:rPr>
              <a:t>Q3 2025</a:t>
            </a:r>
          </a:p>
        </p:txBody>
      </p:sp>
      <p:sp>
        <p:nvSpPr>
          <p:cNvPr id="7" name="TextBox 7"/>
          <p:cNvSpPr txBox="1"/>
          <p:nvPr/>
        </p:nvSpPr>
        <p:spPr>
          <a:xfrm>
            <a:off x="11525250" y="5991187"/>
            <a:ext cx="4762500" cy="245745"/>
          </a:xfrm>
          <a:prstGeom prst="rect">
            <a:avLst/>
          </a:prstGeom>
        </p:spPr>
        <p:txBody>
          <a:bodyPr lIns="0" tIns="0" rIns="0" bIns="0" rtlCol="0" anchor="t">
            <a:spAutoFit/>
          </a:bodyPr>
          <a:lstStyle/>
          <a:p>
            <a:pPr marL="0" lvl="0" indent="0" algn="l">
              <a:lnSpc>
                <a:spcPts val="1800"/>
              </a:lnSpc>
              <a:spcBef>
                <a:spcPct val="0"/>
              </a:spcBef>
            </a:pPr>
            <a:r>
              <a:rPr lang="en-US" sz="1800" u="none" strike="noStrike">
                <a:solidFill>
                  <a:srgbClr val="F6F3ED"/>
                </a:solidFill>
                <a:latin typeface="Urbanist"/>
                <a:ea typeface="Urbanist"/>
                <a:cs typeface="Urbanist"/>
                <a:sym typeface="Urbanist"/>
              </a:rPr>
              <a:t>48 Artikel  |  +120% Reichweite</a:t>
            </a:r>
          </a:p>
        </p:txBody>
      </p:sp>
      <p:sp>
        <p:nvSpPr>
          <p:cNvPr id="8" name="TextBox 8"/>
          <p:cNvSpPr txBox="1"/>
          <p:nvPr/>
        </p:nvSpPr>
        <p:spPr>
          <a:xfrm>
            <a:off x="10001250" y="5991187"/>
            <a:ext cx="1333500" cy="245745"/>
          </a:xfrm>
          <a:prstGeom prst="rect">
            <a:avLst/>
          </a:prstGeom>
        </p:spPr>
        <p:txBody>
          <a:bodyPr lIns="0" tIns="0" rIns="0" bIns="0" rtlCol="0" anchor="t">
            <a:spAutoFit/>
          </a:bodyPr>
          <a:lstStyle/>
          <a:p>
            <a:pPr marL="0" lvl="0" indent="0" algn="l">
              <a:lnSpc>
                <a:spcPts val="1800"/>
              </a:lnSpc>
              <a:spcBef>
                <a:spcPct val="0"/>
              </a:spcBef>
            </a:pPr>
            <a:r>
              <a:rPr lang="en-US" sz="1800" u="none" strike="noStrike">
                <a:solidFill>
                  <a:srgbClr val="F6F3ED"/>
                </a:solidFill>
                <a:latin typeface="Urbanist"/>
                <a:ea typeface="Urbanist"/>
                <a:cs typeface="Urbanist"/>
                <a:sym typeface="Urbanist"/>
              </a:rPr>
              <a:t>Q2 2025</a:t>
            </a:r>
          </a:p>
        </p:txBody>
      </p:sp>
      <p:sp>
        <p:nvSpPr>
          <p:cNvPr id="9" name="TextBox 9"/>
          <p:cNvSpPr txBox="1"/>
          <p:nvPr/>
        </p:nvSpPr>
        <p:spPr>
          <a:xfrm>
            <a:off x="11525250" y="5467312"/>
            <a:ext cx="4762500" cy="245745"/>
          </a:xfrm>
          <a:prstGeom prst="rect">
            <a:avLst/>
          </a:prstGeom>
        </p:spPr>
        <p:txBody>
          <a:bodyPr lIns="0" tIns="0" rIns="0" bIns="0" rtlCol="0" anchor="t">
            <a:spAutoFit/>
          </a:bodyPr>
          <a:lstStyle/>
          <a:p>
            <a:pPr marL="0" lvl="0" indent="0" algn="l">
              <a:lnSpc>
                <a:spcPts val="1800"/>
              </a:lnSpc>
              <a:spcBef>
                <a:spcPct val="0"/>
              </a:spcBef>
            </a:pPr>
            <a:r>
              <a:rPr lang="en-US" sz="1800" u="none" strike="noStrike">
                <a:solidFill>
                  <a:srgbClr val="F6F3ED"/>
                </a:solidFill>
                <a:latin typeface="Urbanist"/>
                <a:ea typeface="Urbanist"/>
                <a:cs typeface="Urbanist"/>
                <a:sym typeface="Urbanist"/>
              </a:rPr>
              <a:t>32 Artikel  |  +45% Reichweite</a:t>
            </a:r>
          </a:p>
        </p:txBody>
      </p:sp>
      <p:sp>
        <p:nvSpPr>
          <p:cNvPr id="10" name="TextBox 10"/>
          <p:cNvSpPr txBox="1"/>
          <p:nvPr/>
        </p:nvSpPr>
        <p:spPr>
          <a:xfrm>
            <a:off x="10001250" y="5467312"/>
            <a:ext cx="1333500" cy="245745"/>
          </a:xfrm>
          <a:prstGeom prst="rect">
            <a:avLst/>
          </a:prstGeom>
        </p:spPr>
        <p:txBody>
          <a:bodyPr lIns="0" tIns="0" rIns="0" bIns="0" rtlCol="0" anchor="t">
            <a:spAutoFit/>
          </a:bodyPr>
          <a:lstStyle/>
          <a:p>
            <a:pPr marL="0" lvl="0" indent="0" algn="l">
              <a:lnSpc>
                <a:spcPts val="1800"/>
              </a:lnSpc>
              <a:spcBef>
                <a:spcPct val="0"/>
              </a:spcBef>
            </a:pPr>
            <a:r>
              <a:rPr lang="en-US" sz="1800" u="none" strike="noStrike">
                <a:solidFill>
                  <a:srgbClr val="F6F3ED"/>
                </a:solidFill>
                <a:latin typeface="Urbanist"/>
                <a:ea typeface="Urbanist"/>
                <a:cs typeface="Urbanist"/>
                <a:sym typeface="Urbanist"/>
              </a:rPr>
              <a:t>Q1 2025</a:t>
            </a:r>
          </a:p>
        </p:txBody>
      </p:sp>
      <p:sp>
        <p:nvSpPr>
          <p:cNvPr id="11" name="TextBox 11"/>
          <p:cNvSpPr txBox="1"/>
          <p:nvPr/>
        </p:nvSpPr>
        <p:spPr>
          <a:xfrm>
            <a:off x="4324350" y="7258012"/>
            <a:ext cx="571500" cy="166370"/>
          </a:xfrm>
          <a:prstGeom prst="rect">
            <a:avLst/>
          </a:prstGeom>
        </p:spPr>
        <p:txBody>
          <a:bodyPr lIns="0" tIns="0" rIns="0" bIns="0" rtlCol="0" anchor="t">
            <a:spAutoFit/>
          </a:bodyPr>
          <a:lstStyle/>
          <a:p>
            <a:pPr marL="0" lvl="0" indent="0" algn="l">
              <a:lnSpc>
                <a:spcPts val="1299"/>
              </a:lnSpc>
              <a:spcBef>
                <a:spcPct val="0"/>
              </a:spcBef>
            </a:pPr>
            <a:r>
              <a:rPr lang="en-US" sz="1299" u="none" strike="noStrike">
                <a:solidFill>
                  <a:srgbClr val="F6F3ED"/>
                </a:solidFill>
                <a:latin typeface="Urbanist"/>
                <a:ea typeface="Urbanist"/>
                <a:cs typeface="Urbanist"/>
                <a:sym typeface="Urbanist"/>
              </a:rPr>
              <a:t>30%</a:t>
            </a:r>
          </a:p>
        </p:txBody>
      </p:sp>
      <p:grpSp>
        <p:nvGrpSpPr>
          <p:cNvPr id="12" name="Group 12"/>
          <p:cNvGrpSpPr/>
          <p:nvPr/>
        </p:nvGrpSpPr>
        <p:grpSpPr>
          <a:xfrm>
            <a:off x="2514600" y="7172287"/>
            <a:ext cx="1714500" cy="304800"/>
            <a:chOff x="0" y="0"/>
            <a:chExt cx="2286000" cy="406400"/>
          </a:xfrm>
        </p:grpSpPr>
        <p:sp>
          <p:nvSpPr>
            <p:cNvPr id="13" name="Freeform 13"/>
            <p:cNvSpPr/>
            <p:nvPr/>
          </p:nvSpPr>
          <p:spPr>
            <a:xfrm>
              <a:off x="0" y="0"/>
              <a:ext cx="2286000" cy="406400"/>
            </a:xfrm>
            <a:custGeom>
              <a:avLst/>
              <a:gdLst/>
              <a:ahLst/>
              <a:cxnLst/>
              <a:rect l="l" t="t" r="r" b="b"/>
              <a:pathLst>
                <a:path w="2286000" h="406400">
                  <a:moveTo>
                    <a:pt x="40640" y="0"/>
                  </a:moveTo>
                  <a:lnTo>
                    <a:pt x="2245360" y="0"/>
                  </a:lnTo>
                  <a:cubicBezTo>
                    <a:pt x="2267805" y="0"/>
                    <a:pt x="2286000" y="18195"/>
                    <a:pt x="2286000" y="40640"/>
                  </a:cubicBezTo>
                  <a:lnTo>
                    <a:pt x="2286000" y="365760"/>
                  </a:lnTo>
                  <a:cubicBezTo>
                    <a:pt x="2286000" y="388205"/>
                    <a:pt x="2267805" y="406400"/>
                    <a:pt x="2245360" y="406400"/>
                  </a:cubicBezTo>
                  <a:lnTo>
                    <a:pt x="40640" y="406400"/>
                  </a:lnTo>
                  <a:cubicBezTo>
                    <a:pt x="29862" y="406400"/>
                    <a:pt x="19525" y="402118"/>
                    <a:pt x="11903" y="394497"/>
                  </a:cubicBezTo>
                  <a:cubicBezTo>
                    <a:pt x="4282" y="386875"/>
                    <a:pt x="0" y="376538"/>
                    <a:pt x="0" y="365760"/>
                  </a:cubicBezTo>
                  <a:lnTo>
                    <a:pt x="0" y="40640"/>
                  </a:lnTo>
                  <a:cubicBezTo>
                    <a:pt x="0" y="18195"/>
                    <a:pt x="18195" y="0"/>
                    <a:pt x="40640" y="0"/>
                  </a:cubicBezTo>
                  <a:close/>
                </a:path>
              </a:pathLst>
            </a:custGeom>
            <a:solidFill>
              <a:srgbClr val="E6A23C">
                <a:alpha val="89804"/>
              </a:srgbClr>
            </a:solidFill>
          </p:spPr>
          <p:txBody>
            <a:bodyPr/>
            <a:lstStyle/>
            <a:p>
              <a:endParaRPr lang="de-DE"/>
            </a:p>
          </p:txBody>
        </p:sp>
      </p:grpSp>
      <p:grpSp>
        <p:nvGrpSpPr>
          <p:cNvPr id="14" name="Group 14"/>
          <p:cNvGrpSpPr/>
          <p:nvPr/>
        </p:nvGrpSpPr>
        <p:grpSpPr>
          <a:xfrm>
            <a:off x="2514600" y="7172287"/>
            <a:ext cx="5715000" cy="304800"/>
            <a:chOff x="0" y="0"/>
            <a:chExt cx="7620000" cy="406400"/>
          </a:xfrm>
        </p:grpSpPr>
        <p:sp>
          <p:nvSpPr>
            <p:cNvPr id="15" name="Freeform 15"/>
            <p:cNvSpPr/>
            <p:nvPr/>
          </p:nvSpPr>
          <p:spPr>
            <a:xfrm>
              <a:off x="0" y="0"/>
              <a:ext cx="7620000" cy="406400"/>
            </a:xfrm>
            <a:custGeom>
              <a:avLst/>
              <a:gdLst/>
              <a:ahLst/>
              <a:cxnLst/>
              <a:rect l="l" t="t" r="r" b="b"/>
              <a:pathLst>
                <a:path w="7620000" h="406400">
                  <a:moveTo>
                    <a:pt x="40640" y="0"/>
                  </a:moveTo>
                  <a:lnTo>
                    <a:pt x="7579360" y="0"/>
                  </a:lnTo>
                  <a:cubicBezTo>
                    <a:pt x="7590138" y="0"/>
                    <a:pt x="7600476" y="4282"/>
                    <a:pt x="7608097" y="11903"/>
                  </a:cubicBezTo>
                  <a:cubicBezTo>
                    <a:pt x="7615718" y="19525"/>
                    <a:pt x="7620000" y="29862"/>
                    <a:pt x="7620000" y="40640"/>
                  </a:cubicBezTo>
                  <a:lnTo>
                    <a:pt x="7620000" y="365760"/>
                  </a:lnTo>
                  <a:cubicBezTo>
                    <a:pt x="7620000" y="376538"/>
                    <a:pt x="7615718" y="386875"/>
                    <a:pt x="7608097" y="394497"/>
                  </a:cubicBezTo>
                  <a:cubicBezTo>
                    <a:pt x="7600476" y="402118"/>
                    <a:pt x="7590138" y="406400"/>
                    <a:pt x="7579360" y="406400"/>
                  </a:cubicBezTo>
                  <a:lnTo>
                    <a:pt x="40640" y="406400"/>
                  </a:lnTo>
                  <a:cubicBezTo>
                    <a:pt x="29862" y="406400"/>
                    <a:pt x="19525" y="402118"/>
                    <a:pt x="11903" y="394497"/>
                  </a:cubicBezTo>
                  <a:cubicBezTo>
                    <a:pt x="4282" y="386875"/>
                    <a:pt x="0" y="376538"/>
                    <a:pt x="0" y="365760"/>
                  </a:cubicBezTo>
                  <a:lnTo>
                    <a:pt x="0" y="40640"/>
                  </a:lnTo>
                  <a:cubicBezTo>
                    <a:pt x="0" y="18195"/>
                    <a:pt x="18195" y="0"/>
                    <a:pt x="40640" y="0"/>
                  </a:cubicBezTo>
                  <a:close/>
                </a:path>
              </a:pathLst>
            </a:custGeom>
            <a:solidFill>
              <a:srgbClr val="F6F3ED">
                <a:alpha val="9804"/>
              </a:srgbClr>
            </a:solidFill>
          </p:spPr>
          <p:txBody>
            <a:bodyPr/>
            <a:lstStyle/>
            <a:p>
              <a:endParaRPr lang="de-DE"/>
            </a:p>
          </p:txBody>
        </p:sp>
      </p:grpSp>
      <p:sp>
        <p:nvSpPr>
          <p:cNvPr id="16" name="TextBox 16"/>
          <p:cNvSpPr txBox="1"/>
          <p:nvPr/>
        </p:nvSpPr>
        <p:spPr>
          <a:xfrm>
            <a:off x="895350" y="7258012"/>
            <a:ext cx="1524000" cy="166370"/>
          </a:xfrm>
          <a:prstGeom prst="rect">
            <a:avLst/>
          </a:prstGeom>
        </p:spPr>
        <p:txBody>
          <a:bodyPr lIns="0" tIns="0" rIns="0" bIns="0" rtlCol="0" anchor="t">
            <a:spAutoFit/>
          </a:bodyPr>
          <a:lstStyle/>
          <a:p>
            <a:pPr marL="0" lvl="0" indent="0" algn="l">
              <a:lnSpc>
                <a:spcPts val="1299"/>
              </a:lnSpc>
              <a:spcBef>
                <a:spcPct val="0"/>
              </a:spcBef>
            </a:pPr>
            <a:r>
              <a:rPr lang="en-US" sz="1299" u="none" strike="noStrike">
                <a:solidFill>
                  <a:srgbClr val="F6F3ED"/>
                </a:solidFill>
                <a:latin typeface="Urbanist"/>
                <a:ea typeface="Urbanist"/>
                <a:cs typeface="Urbanist"/>
                <a:sym typeface="Urbanist"/>
              </a:rPr>
              <a:t>TV/Radio</a:t>
            </a:r>
          </a:p>
        </p:txBody>
      </p:sp>
      <p:sp>
        <p:nvSpPr>
          <p:cNvPr id="17" name="TextBox 17"/>
          <p:cNvSpPr txBox="1"/>
          <p:nvPr/>
        </p:nvSpPr>
        <p:spPr>
          <a:xfrm>
            <a:off x="5181600" y="6800812"/>
            <a:ext cx="571500" cy="166370"/>
          </a:xfrm>
          <a:prstGeom prst="rect">
            <a:avLst/>
          </a:prstGeom>
        </p:spPr>
        <p:txBody>
          <a:bodyPr lIns="0" tIns="0" rIns="0" bIns="0" rtlCol="0" anchor="t">
            <a:spAutoFit/>
          </a:bodyPr>
          <a:lstStyle/>
          <a:p>
            <a:pPr marL="0" lvl="0" indent="0" algn="l">
              <a:lnSpc>
                <a:spcPts val="1299"/>
              </a:lnSpc>
              <a:spcBef>
                <a:spcPct val="0"/>
              </a:spcBef>
            </a:pPr>
            <a:r>
              <a:rPr lang="en-US" sz="1299" u="none" strike="noStrike">
                <a:solidFill>
                  <a:srgbClr val="F6F3ED"/>
                </a:solidFill>
                <a:latin typeface="Urbanist"/>
                <a:ea typeface="Urbanist"/>
                <a:cs typeface="Urbanist"/>
                <a:sym typeface="Urbanist"/>
              </a:rPr>
              <a:t>45%</a:t>
            </a:r>
          </a:p>
        </p:txBody>
      </p:sp>
      <p:grpSp>
        <p:nvGrpSpPr>
          <p:cNvPr id="18" name="Group 18"/>
          <p:cNvGrpSpPr/>
          <p:nvPr/>
        </p:nvGrpSpPr>
        <p:grpSpPr>
          <a:xfrm>
            <a:off x="2514600" y="6715087"/>
            <a:ext cx="2571750" cy="304800"/>
            <a:chOff x="0" y="0"/>
            <a:chExt cx="3429000" cy="406400"/>
          </a:xfrm>
        </p:grpSpPr>
        <p:sp>
          <p:nvSpPr>
            <p:cNvPr id="19" name="Freeform 19"/>
            <p:cNvSpPr/>
            <p:nvPr/>
          </p:nvSpPr>
          <p:spPr>
            <a:xfrm>
              <a:off x="0" y="0"/>
              <a:ext cx="3429000" cy="406400"/>
            </a:xfrm>
            <a:custGeom>
              <a:avLst/>
              <a:gdLst/>
              <a:ahLst/>
              <a:cxnLst/>
              <a:rect l="l" t="t" r="r" b="b"/>
              <a:pathLst>
                <a:path w="3429000" h="406400">
                  <a:moveTo>
                    <a:pt x="40640" y="0"/>
                  </a:moveTo>
                  <a:lnTo>
                    <a:pt x="3388360" y="0"/>
                  </a:lnTo>
                  <a:cubicBezTo>
                    <a:pt x="3399138" y="0"/>
                    <a:pt x="3409475" y="4282"/>
                    <a:pt x="3417097" y="11903"/>
                  </a:cubicBezTo>
                  <a:cubicBezTo>
                    <a:pt x="3424718" y="19525"/>
                    <a:pt x="3429000" y="29862"/>
                    <a:pt x="3429000" y="40640"/>
                  </a:cubicBezTo>
                  <a:lnTo>
                    <a:pt x="3429000" y="365760"/>
                  </a:lnTo>
                  <a:cubicBezTo>
                    <a:pt x="3429000" y="376538"/>
                    <a:pt x="3424718" y="386875"/>
                    <a:pt x="3417097" y="394497"/>
                  </a:cubicBezTo>
                  <a:cubicBezTo>
                    <a:pt x="3409475" y="402118"/>
                    <a:pt x="3399138" y="406400"/>
                    <a:pt x="3388360" y="406400"/>
                  </a:cubicBezTo>
                  <a:lnTo>
                    <a:pt x="40640" y="406400"/>
                  </a:lnTo>
                  <a:cubicBezTo>
                    <a:pt x="29862" y="406400"/>
                    <a:pt x="19525" y="402118"/>
                    <a:pt x="11903" y="394497"/>
                  </a:cubicBezTo>
                  <a:cubicBezTo>
                    <a:pt x="4282" y="386875"/>
                    <a:pt x="0" y="376538"/>
                    <a:pt x="0" y="365760"/>
                  </a:cubicBezTo>
                  <a:lnTo>
                    <a:pt x="0" y="40640"/>
                  </a:lnTo>
                  <a:cubicBezTo>
                    <a:pt x="0" y="18195"/>
                    <a:pt x="18195" y="0"/>
                    <a:pt x="40640" y="0"/>
                  </a:cubicBezTo>
                  <a:close/>
                </a:path>
              </a:pathLst>
            </a:custGeom>
            <a:solidFill>
              <a:srgbClr val="E6A23C">
                <a:alpha val="89804"/>
              </a:srgbClr>
            </a:solidFill>
          </p:spPr>
          <p:txBody>
            <a:bodyPr/>
            <a:lstStyle/>
            <a:p>
              <a:endParaRPr lang="de-DE"/>
            </a:p>
          </p:txBody>
        </p:sp>
      </p:grpSp>
      <p:grpSp>
        <p:nvGrpSpPr>
          <p:cNvPr id="20" name="Group 20"/>
          <p:cNvGrpSpPr/>
          <p:nvPr/>
        </p:nvGrpSpPr>
        <p:grpSpPr>
          <a:xfrm>
            <a:off x="2514600" y="6715087"/>
            <a:ext cx="5715000" cy="304800"/>
            <a:chOff x="0" y="0"/>
            <a:chExt cx="7620000" cy="406400"/>
          </a:xfrm>
        </p:grpSpPr>
        <p:sp>
          <p:nvSpPr>
            <p:cNvPr id="21" name="Freeform 21"/>
            <p:cNvSpPr/>
            <p:nvPr/>
          </p:nvSpPr>
          <p:spPr>
            <a:xfrm>
              <a:off x="0" y="0"/>
              <a:ext cx="7620000" cy="406400"/>
            </a:xfrm>
            <a:custGeom>
              <a:avLst/>
              <a:gdLst/>
              <a:ahLst/>
              <a:cxnLst/>
              <a:rect l="l" t="t" r="r" b="b"/>
              <a:pathLst>
                <a:path w="7620000" h="406400">
                  <a:moveTo>
                    <a:pt x="40640" y="0"/>
                  </a:moveTo>
                  <a:lnTo>
                    <a:pt x="7579360" y="0"/>
                  </a:lnTo>
                  <a:cubicBezTo>
                    <a:pt x="7590138" y="0"/>
                    <a:pt x="7600476" y="4282"/>
                    <a:pt x="7608097" y="11903"/>
                  </a:cubicBezTo>
                  <a:cubicBezTo>
                    <a:pt x="7615718" y="19525"/>
                    <a:pt x="7620000" y="29862"/>
                    <a:pt x="7620000" y="40640"/>
                  </a:cubicBezTo>
                  <a:lnTo>
                    <a:pt x="7620000" y="365760"/>
                  </a:lnTo>
                  <a:cubicBezTo>
                    <a:pt x="7620000" y="376538"/>
                    <a:pt x="7615718" y="386875"/>
                    <a:pt x="7608097" y="394497"/>
                  </a:cubicBezTo>
                  <a:cubicBezTo>
                    <a:pt x="7600476" y="402118"/>
                    <a:pt x="7590138" y="406400"/>
                    <a:pt x="7579360" y="406400"/>
                  </a:cubicBezTo>
                  <a:lnTo>
                    <a:pt x="40640" y="406400"/>
                  </a:lnTo>
                  <a:cubicBezTo>
                    <a:pt x="29862" y="406400"/>
                    <a:pt x="19525" y="402118"/>
                    <a:pt x="11903" y="394497"/>
                  </a:cubicBezTo>
                  <a:cubicBezTo>
                    <a:pt x="4282" y="386875"/>
                    <a:pt x="0" y="376538"/>
                    <a:pt x="0" y="365760"/>
                  </a:cubicBezTo>
                  <a:lnTo>
                    <a:pt x="0" y="40640"/>
                  </a:lnTo>
                  <a:cubicBezTo>
                    <a:pt x="0" y="18195"/>
                    <a:pt x="18195" y="0"/>
                    <a:pt x="40640" y="0"/>
                  </a:cubicBezTo>
                  <a:close/>
                </a:path>
              </a:pathLst>
            </a:custGeom>
            <a:solidFill>
              <a:srgbClr val="F6F3ED">
                <a:alpha val="9804"/>
              </a:srgbClr>
            </a:solidFill>
          </p:spPr>
          <p:txBody>
            <a:bodyPr/>
            <a:lstStyle/>
            <a:p>
              <a:endParaRPr lang="de-DE"/>
            </a:p>
          </p:txBody>
        </p:sp>
      </p:grpSp>
      <p:sp>
        <p:nvSpPr>
          <p:cNvPr id="22" name="TextBox 22"/>
          <p:cNvSpPr txBox="1"/>
          <p:nvPr/>
        </p:nvSpPr>
        <p:spPr>
          <a:xfrm>
            <a:off x="895350" y="6800812"/>
            <a:ext cx="1524000" cy="166370"/>
          </a:xfrm>
          <a:prstGeom prst="rect">
            <a:avLst/>
          </a:prstGeom>
        </p:spPr>
        <p:txBody>
          <a:bodyPr lIns="0" tIns="0" rIns="0" bIns="0" rtlCol="0" anchor="t">
            <a:spAutoFit/>
          </a:bodyPr>
          <a:lstStyle/>
          <a:p>
            <a:pPr marL="0" lvl="0" indent="0" algn="l">
              <a:lnSpc>
                <a:spcPts val="1299"/>
              </a:lnSpc>
              <a:spcBef>
                <a:spcPct val="0"/>
              </a:spcBef>
            </a:pPr>
            <a:r>
              <a:rPr lang="en-US" sz="1299" u="none" strike="noStrike">
                <a:solidFill>
                  <a:srgbClr val="F6F3ED"/>
                </a:solidFill>
                <a:latin typeface="Urbanist"/>
                <a:ea typeface="Urbanist"/>
                <a:cs typeface="Urbanist"/>
                <a:sym typeface="Urbanist"/>
              </a:rPr>
              <a:t>Tageszeitungen</a:t>
            </a:r>
          </a:p>
        </p:txBody>
      </p:sp>
      <p:sp>
        <p:nvSpPr>
          <p:cNvPr id="23" name="TextBox 23"/>
          <p:cNvSpPr txBox="1"/>
          <p:nvPr/>
        </p:nvSpPr>
        <p:spPr>
          <a:xfrm>
            <a:off x="6038850" y="6343612"/>
            <a:ext cx="571500" cy="166370"/>
          </a:xfrm>
          <a:prstGeom prst="rect">
            <a:avLst/>
          </a:prstGeom>
        </p:spPr>
        <p:txBody>
          <a:bodyPr lIns="0" tIns="0" rIns="0" bIns="0" rtlCol="0" anchor="t">
            <a:spAutoFit/>
          </a:bodyPr>
          <a:lstStyle/>
          <a:p>
            <a:pPr marL="0" lvl="0" indent="0" algn="l">
              <a:lnSpc>
                <a:spcPts val="1299"/>
              </a:lnSpc>
              <a:spcBef>
                <a:spcPct val="0"/>
              </a:spcBef>
            </a:pPr>
            <a:r>
              <a:rPr lang="en-US" sz="1299" u="none" strike="noStrike">
                <a:solidFill>
                  <a:srgbClr val="F6F3ED"/>
                </a:solidFill>
                <a:latin typeface="Urbanist"/>
                <a:ea typeface="Urbanist"/>
                <a:cs typeface="Urbanist"/>
                <a:sym typeface="Urbanist"/>
              </a:rPr>
              <a:t>60%</a:t>
            </a:r>
          </a:p>
        </p:txBody>
      </p:sp>
      <p:grpSp>
        <p:nvGrpSpPr>
          <p:cNvPr id="24" name="Group 24"/>
          <p:cNvGrpSpPr/>
          <p:nvPr/>
        </p:nvGrpSpPr>
        <p:grpSpPr>
          <a:xfrm>
            <a:off x="2514600" y="6257887"/>
            <a:ext cx="3429000" cy="304800"/>
            <a:chOff x="0" y="0"/>
            <a:chExt cx="4572000" cy="406400"/>
          </a:xfrm>
        </p:grpSpPr>
        <p:sp>
          <p:nvSpPr>
            <p:cNvPr id="25" name="Freeform 25"/>
            <p:cNvSpPr/>
            <p:nvPr/>
          </p:nvSpPr>
          <p:spPr>
            <a:xfrm>
              <a:off x="0" y="0"/>
              <a:ext cx="4572000" cy="406400"/>
            </a:xfrm>
            <a:custGeom>
              <a:avLst/>
              <a:gdLst/>
              <a:ahLst/>
              <a:cxnLst/>
              <a:rect l="l" t="t" r="r" b="b"/>
              <a:pathLst>
                <a:path w="4572000" h="406400">
                  <a:moveTo>
                    <a:pt x="40640" y="0"/>
                  </a:moveTo>
                  <a:lnTo>
                    <a:pt x="4531360" y="0"/>
                  </a:lnTo>
                  <a:cubicBezTo>
                    <a:pt x="4542138" y="0"/>
                    <a:pt x="4552475" y="4282"/>
                    <a:pt x="4560097" y="11903"/>
                  </a:cubicBezTo>
                  <a:cubicBezTo>
                    <a:pt x="4567718" y="19525"/>
                    <a:pt x="4572000" y="29862"/>
                    <a:pt x="4572000" y="40640"/>
                  </a:cubicBezTo>
                  <a:lnTo>
                    <a:pt x="4572000" y="365760"/>
                  </a:lnTo>
                  <a:cubicBezTo>
                    <a:pt x="4572000" y="376538"/>
                    <a:pt x="4567718" y="386875"/>
                    <a:pt x="4560097" y="394497"/>
                  </a:cubicBezTo>
                  <a:cubicBezTo>
                    <a:pt x="4552475" y="402118"/>
                    <a:pt x="4542138" y="406400"/>
                    <a:pt x="4531360" y="406400"/>
                  </a:cubicBezTo>
                  <a:lnTo>
                    <a:pt x="40640" y="406400"/>
                  </a:lnTo>
                  <a:cubicBezTo>
                    <a:pt x="29862" y="406400"/>
                    <a:pt x="19525" y="402118"/>
                    <a:pt x="11903" y="394497"/>
                  </a:cubicBezTo>
                  <a:cubicBezTo>
                    <a:pt x="4282" y="386875"/>
                    <a:pt x="0" y="376538"/>
                    <a:pt x="0" y="365760"/>
                  </a:cubicBezTo>
                  <a:lnTo>
                    <a:pt x="0" y="40640"/>
                  </a:lnTo>
                  <a:cubicBezTo>
                    <a:pt x="0" y="18195"/>
                    <a:pt x="18195" y="0"/>
                    <a:pt x="40640" y="0"/>
                  </a:cubicBezTo>
                  <a:close/>
                </a:path>
              </a:pathLst>
            </a:custGeom>
            <a:solidFill>
              <a:srgbClr val="E6A23C">
                <a:alpha val="89804"/>
              </a:srgbClr>
            </a:solidFill>
          </p:spPr>
          <p:txBody>
            <a:bodyPr/>
            <a:lstStyle/>
            <a:p>
              <a:endParaRPr lang="de-DE"/>
            </a:p>
          </p:txBody>
        </p:sp>
      </p:grpSp>
      <p:grpSp>
        <p:nvGrpSpPr>
          <p:cNvPr id="26" name="Group 26"/>
          <p:cNvGrpSpPr/>
          <p:nvPr/>
        </p:nvGrpSpPr>
        <p:grpSpPr>
          <a:xfrm>
            <a:off x="2514600" y="6257887"/>
            <a:ext cx="5715000" cy="304800"/>
            <a:chOff x="0" y="0"/>
            <a:chExt cx="7620000" cy="406400"/>
          </a:xfrm>
        </p:grpSpPr>
        <p:sp>
          <p:nvSpPr>
            <p:cNvPr id="27" name="Freeform 27"/>
            <p:cNvSpPr/>
            <p:nvPr/>
          </p:nvSpPr>
          <p:spPr>
            <a:xfrm>
              <a:off x="0" y="0"/>
              <a:ext cx="7620000" cy="406400"/>
            </a:xfrm>
            <a:custGeom>
              <a:avLst/>
              <a:gdLst/>
              <a:ahLst/>
              <a:cxnLst/>
              <a:rect l="l" t="t" r="r" b="b"/>
              <a:pathLst>
                <a:path w="7620000" h="406400">
                  <a:moveTo>
                    <a:pt x="40640" y="0"/>
                  </a:moveTo>
                  <a:lnTo>
                    <a:pt x="7579360" y="0"/>
                  </a:lnTo>
                  <a:cubicBezTo>
                    <a:pt x="7590138" y="0"/>
                    <a:pt x="7600476" y="4282"/>
                    <a:pt x="7608097" y="11903"/>
                  </a:cubicBezTo>
                  <a:cubicBezTo>
                    <a:pt x="7615718" y="19525"/>
                    <a:pt x="7620000" y="29862"/>
                    <a:pt x="7620000" y="40640"/>
                  </a:cubicBezTo>
                  <a:lnTo>
                    <a:pt x="7620000" y="365760"/>
                  </a:lnTo>
                  <a:cubicBezTo>
                    <a:pt x="7620000" y="376538"/>
                    <a:pt x="7615718" y="386875"/>
                    <a:pt x="7608097" y="394497"/>
                  </a:cubicBezTo>
                  <a:cubicBezTo>
                    <a:pt x="7600476" y="402118"/>
                    <a:pt x="7590138" y="406400"/>
                    <a:pt x="7579360" y="406400"/>
                  </a:cubicBezTo>
                  <a:lnTo>
                    <a:pt x="40640" y="406400"/>
                  </a:lnTo>
                  <a:cubicBezTo>
                    <a:pt x="29862" y="406400"/>
                    <a:pt x="19525" y="402118"/>
                    <a:pt x="11903" y="394497"/>
                  </a:cubicBezTo>
                  <a:cubicBezTo>
                    <a:pt x="4282" y="386875"/>
                    <a:pt x="0" y="376538"/>
                    <a:pt x="0" y="365760"/>
                  </a:cubicBezTo>
                  <a:lnTo>
                    <a:pt x="0" y="40640"/>
                  </a:lnTo>
                  <a:cubicBezTo>
                    <a:pt x="0" y="18195"/>
                    <a:pt x="18195" y="0"/>
                    <a:pt x="40640" y="0"/>
                  </a:cubicBezTo>
                  <a:close/>
                </a:path>
              </a:pathLst>
            </a:custGeom>
            <a:solidFill>
              <a:srgbClr val="F6F3ED">
                <a:alpha val="9804"/>
              </a:srgbClr>
            </a:solidFill>
          </p:spPr>
          <p:txBody>
            <a:bodyPr/>
            <a:lstStyle/>
            <a:p>
              <a:endParaRPr lang="de-DE"/>
            </a:p>
          </p:txBody>
        </p:sp>
      </p:grpSp>
      <p:sp>
        <p:nvSpPr>
          <p:cNvPr id="28" name="TextBox 28"/>
          <p:cNvSpPr txBox="1"/>
          <p:nvPr/>
        </p:nvSpPr>
        <p:spPr>
          <a:xfrm>
            <a:off x="895350" y="6343612"/>
            <a:ext cx="1524000" cy="166370"/>
          </a:xfrm>
          <a:prstGeom prst="rect">
            <a:avLst/>
          </a:prstGeom>
        </p:spPr>
        <p:txBody>
          <a:bodyPr lIns="0" tIns="0" rIns="0" bIns="0" rtlCol="0" anchor="t">
            <a:spAutoFit/>
          </a:bodyPr>
          <a:lstStyle/>
          <a:p>
            <a:pPr marL="0" lvl="0" indent="0" algn="l">
              <a:lnSpc>
                <a:spcPts val="1299"/>
              </a:lnSpc>
              <a:spcBef>
                <a:spcPct val="0"/>
              </a:spcBef>
            </a:pPr>
            <a:r>
              <a:rPr lang="en-US" sz="1299" u="none" strike="noStrike">
                <a:solidFill>
                  <a:srgbClr val="F6F3ED"/>
                </a:solidFill>
                <a:latin typeface="Urbanist"/>
                <a:ea typeface="Urbanist"/>
                <a:cs typeface="Urbanist"/>
                <a:sym typeface="Urbanist"/>
              </a:rPr>
              <a:t>Fachpresse</a:t>
            </a:r>
          </a:p>
        </p:txBody>
      </p:sp>
      <p:sp>
        <p:nvSpPr>
          <p:cNvPr id="29" name="TextBox 29"/>
          <p:cNvSpPr txBox="1"/>
          <p:nvPr/>
        </p:nvSpPr>
        <p:spPr>
          <a:xfrm>
            <a:off x="6724650" y="5886412"/>
            <a:ext cx="571500" cy="166370"/>
          </a:xfrm>
          <a:prstGeom prst="rect">
            <a:avLst/>
          </a:prstGeom>
        </p:spPr>
        <p:txBody>
          <a:bodyPr lIns="0" tIns="0" rIns="0" bIns="0" rtlCol="0" anchor="t">
            <a:spAutoFit/>
          </a:bodyPr>
          <a:lstStyle/>
          <a:p>
            <a:pPr marL="0" lvl="0" indent="0" algn="l">
              <a:lnSpc>
                <a:spcPts val="1299"/>
              </a:lnSpc>
              <a:spcBef>
                <a:spcPct val="0"/>
              </a:spcBef>
            </a:pPr>
            <a:r>
              <a:rPr lang="en-US" sz="1299" u="none" strike="noStrike">
                <a:solidFill>
                  <a:srgbClr val="F6F3ED"/>
                </a:solidFill>
                <a:latin typeface="Urbanist"/>
                <a:ea typeface="Urbanist"/>
                <a:cs typeface="Urbanist"/>
                <a:sym typeface="Urbanist"/>
              </a:rPr>
              <a:t>72%</a:t>
            </a:r>
          </a:p>
        </p:txBody>
      </p:sp>
      <p:grpSp>
        <p:nvGrpSpPr>
          <p:cNvPr id="30" name="Group 30"/>
          <p:cNvGrpSpPr/>
          <p:nvPr/>
        </p:nvGrpSpPr>
        <p:grpSpPr>
          <a:xfrm>
            <a:off x="2514600" y="5800687"/>
            <a:ext cx="4114800" cy="304800"/>
            <a:chOff x="0" y="0"/>
            <a:chExt cx="5486400" cy="406400"/>
          </a:xfrm>
        </p:grpSpPr>
        <p:sp>
          <p:nvSpPr>
            <p:cNvPr id="31" name="Freeform 31"/>
            <p:cNvSpPr/>
            <p:nvPr/>
          </p:nvSpPr>
          <p:spPr>
            <a:xfrm>
              <a:off x="0" y="0"/>
              <a:ext cx="5486400" cy="406400"/>
            </a:xfrm>
            <a:custGeom>
              <a:avLst/>
              <a:gdLst/>
              <a:ahLst/>
              <a:cxnLst/>
              <a:rect l="l" t="t" r="r" b="b"/>
              <a:pathLst>
                <a:path w="5486400" h="406400">
                  <a:moveTo>
                    <a:pt x="40640" y="0"/>
                  </a:moveTo>
                  <a:lnTo>
                    <a:pt x="5445760" y="0"/>
                  </a:lnTo>
                  <a:cubicBezTo>
                    <a:pt x="5456538" y="0"/>
                    <a:pt x="5466875" y="4282"/>
                    <a:pt x="5474497" y="11903"/>
                  </a:cubicBezTo>
                  <a:cubicBezTo>
                    <a:pt x="5482118" y="19525"/>
                    <a:pt x="5486400" y="29862"/>
                    <a:pt x="5486400" y="40640"/>
                  </a:cubicBezTo>
                  <a:lnTo>
                    <a:pt x="5486400" y="365760"/>
                  </a:lnTo>
                  <a:cubicBezTo>
                    <a:pt x="5486400" y="376538"/>
                    <a:pt x="5482118" y="386875"/>
                    <a:pt x="5474497" y="394497"/>
                  </a:cubicBezTo>
                  <a:cubicBezTo>
                    <a:pt x="5466875" y="402118"/>
                    <a:pt x="5456538" y="406400"/>
                    <a:pt x="5445760" y="406400"/>
                  </a:cubicBezTo>
                  <a:lnTo>
                    <a:pt x="40640" y="406400"/>
                  </a:lnTo>
                  <a:cubicBezTo>
                    <a:pt x="29862" y="406400"/>
                    <a:pt x="19525" y="402118"/>
                    <a:pt x="11903" y="394497"/>
                  </a:cubicBezTo>
                  <a:cubicBezTo>
                    <a:pt x="4282" y="386875"/>
                    <a:pt x="0" y="376538"/>
                    <a:pt x="0" y="365760"/>
                  </a:cubicBezTo>
                  <a:lnTo>
                    <a:pt x="0" y="40640"/>
                  </a:lnTo>
                  <a:cubicBezTo>
                    <a:pt x="0" y="18195"/>
                    <a:pt x="18195" y="0"/>
                    <a:pt x="40640" y="0"/>
                  </a:cubicBezTo>
                  <a:close/>
                </a:path>
              </a:pathLst>
            </a:custGeom>
            <a:solidFill>
              <a:srgbClr val="E6A23C">
                <a:alpha val="89804"/>
              </a:srgbClr>
            </a:solidFill>
          </p:spPr>
          <p:txBody>
            <a:bodyPr/>
            <a:lstStyle/>
            <a:p>
              <a:endParaRPr lang="de-DE"/>
            </a:p>
          </p:txBody>
        </p:sp>
      </p:grpSp>
      <p:grpSp>
        <p:nvGrpSpPr>
          <p:cNvPr id="32" name="Group 32"/>
          <p:cNvGrpSpPr/>
          <p:nvPr/>
        </p:nvGrpSpPr>
        <p:grpSpPr>
          <a:xfrm>
            <a:off x="2514600" y="5800687"/>
            <a:ext cx="5715000" cy="304800"/>
            <a:chOff x="0" y="0"/>
            <a:chExt cx="7620000" cy="406400"/>
          </a:xfrm>
        </p:grpSpPr>
        <p:sp>
          <p:nvSpPr>
            <p:cNvPr id="33" name="Freeform 33"/>
            <p:cNvSpPr/>
            <p:nvPr/>
          </p:nvSpPr>
          <p:spPr>
            <a:xfrm>
              <a:off x="0" y="0"/>
              <a:ext cx="7620000" cy="406400"/>
            </a:xfrm>
            <a:custGeom>
              <a:avLst/>
              <a:gdLst/>
              <a:ahLst/>
              <a:cxnLst/>
              <a:rect l="l" t="t" r="r" b="b"/>
              <a:pathLst>
                <a:path w="7620000" h="406400">
                  <a:moveTo>
                    <a:pt x="40640" y="0"/>
                  </a:moveTo>
                  <a:lnTo>
                    <a:pt x="7579360" y="0"/>
                  </a:lnTo>
                  <a:cubicBezTo>
                    <a:pt x="7590138" y="0"/>
                    <a:pt x="7600476" y="4282"/>
                    <a:pt x="7608097" y="11903"/>
                  </a:cubicBezTo>
                  <a:cubicBezTo>
                    <a:pt x="7615718" y="19525"/>
                    <a:pt x="7620000" y="29862"/>
                    <a:pt x="7620000" y="40640"/>
                  </a:cubicBezTo>
                  <a:lnTo>
                    <a:pt x="7620000" y="365760"/>
                  </a:lnTo>
                  <a:cubicBezTo>
                    <a:pt x="7620000" y="376538"/>
                    <a:pt x="7615718" y="386875"/>
                    <a:pt x="7608097" y="394497"/>
                  </a:cubicBezTo>
                  <a:cubicBezTo>
                    <a:pt x="7600476" y="402118"/>
                    <a:pt x="7590138" y="406400"/>
                    <a:pt x="7579360" y="406400"/>
                  </a:cubicBezTo>
                  <a:lnTo>
                    <a:pt x="40640" y="406400"/>
                  </a:lnTo>
                  <a:cubicBezTo>
                    <a:pt x="29862" y="406400"/>
                    <a:pt x="19525" y="402118"/>
                    <a:pt x="11903" y="394497"/>
                  </a:cubicBezTo>
                  <a:cubicBezTo>
                    <a:pt x="4282" y="386875"/>
                    <a:pt x="0" y="376538"/>
                    <a:pt x="0" y="365760"/>
                  </a:cubicBezTo>
                  <a:lnTo>
                    <a:pt x="0" y="40640"/>
                  </a:lnTo>
                  <a:cubicBezTo>
                    <a:pt x="0" y="18195"/>
                    <a:pt x="18195" y="0"/>
                    <a:pt x="40640" y="0"/>
                  </a:cubicBezTo>
                  <a:close/>
                </a:path>
              </a:pathLst>
            </a:custGeom>
            <a:solidFill>
              <a:srgbClr val="F6F3ED">
                <a:alpha val="9804"/>
              </a:srgbClr>
            </a:solidFill>
          </p:spPr>
          <p:txBody>
            <a:bodyPr/>
            <a:lstStyle/>
            <a:p>
              <a:endParaRPr lang="de-DE"/>
            </a:p>
          </p:txBody>
        </p:sp>
      </p:grpSp>
      <p:sp>
        <p:nvSpPr>
          <p:cNvPr id="34" name="TextBox 34"/>
          <p:cNvSpPr txBox="1"/>
          <p:nvPr/>
        </p:nvSpPr>
        <p:spPr>
          <a:xfrm>
            <a:off x="895350" y="5886412"/>
            <a:ext cx="1524000" cy="166370"/>
          </a:xfrm>
          <a:prstGeom prst="rect">
            <a:avLst/>
          </a:prstGeom>
        </p:spPr>
        <p:txBody>
          <a:bodyPr lIns="0" tIns="0" rIns="0" bIns="0" rtlCol="0" anchor="t">
            <a:spAutoFit/>
          </a:bodyPr>
          <a:lstStyle/>
          <a:p>
            <a:pPr marL="0" lvl="0" indent="0" algn="l">
              <a:lnSpc>
                <a:spcPts val="1299"/>
              </a:lnSpc>
              <a:spcBef>
                <a:spcPct val="0"/>
              </a:spcBef>
            </a:pPr>
            <a:r>
              <a:rPr lang="en-US" sz="1299" u="none" strike="noStrike">
                <a:solidFill>
                  <a:srgbClr val="F6F3ED"/>
                </a:solidFill>
                <a:latin typeface="Urbanist"/>
                <a:ea typeface="Urbanist"/>
                <a:cs typeface="Urbanist"/>
                <a:sym typeface="Urbanist"/>
              </a:rPr>
              <a:t>Social Media</a:t>
            </a:r>
          </a:p>
        </p:txBody>
      </p:sp>
      <p:sp>
        <p:nvSpPr>
          <p:cNvPr id="35" name="TextBox 35"/>
          <p:cNvSpPr txBox="1"/>
          <p:nvPr/>
        </p:nvSpPr>
        <p:spPr>
          <a:xfrm>
            <a:off x="7467600" y="5429212"/>
            <a:ext cx="571500" cy="166370"/>
          </a:xfrm>
          <a:prstGeom prst="rect">
            <a:avLst/>
          </a:prstGeom>
        </p:spPr>
        <p:txBody>
          <a:bodyPr lIns="0" tIns="0" rIns="0" bIns="0" rtlCol="0" anchor="t">
            <a:spAutoFit/>
          </a:bodyPr>
          <a:lstStyle/>
          <a:p>
            <a:pPr marL="0" lvl="0" indent="0" algn="l">
              <a:lnSpc>
                <a:spcPts val="1299"/>
              </a:lnSpc>
              <a:spcBef>
                <a:spcPct val="0"/>
              </a:spcBef>
            </a:pPr>
            <a:r>
              <a:rPr lang="en-US" sz="1299" u="none" strike="noStrike">
                <a:solidFill>
                  <a:srgbClr val="F6F3ED"/>
                </a:solidFill>
                <a:latin typeface="Urbanist"/>
                <a:ea typeface="Urbanist"/>
                <a:cs typeface="Urbanist"/>
                <a:sym typeface="Urbanist"/>
              </a:rPr>
              <a:t>85%</a:t>
            </a:r>
          </a:p>
        </p:txBody>
      </p:sp>
      <p:grpSp>
        <p:nvGrpSpPr>
          <p:cNvPr id="36" name="Group 36"/>
          <p:cNvGrpSpPr/>
          <p:nvPr/>
        </p:nvGrpSpPr>
        <p:grpSpPr>
          <a:xfrm>
            <a:off x="2514600" y="5343487"/>
            <a:ext cx="4857750" cy="304800"/>
            <a:chOff x="0" y="0"/>
            <a:chExt cx="6477000" cy="406400"/>
          </a:xfrm>
        </p:grpSpPr>
        <p:sp>
          <p:nvSpPr>
            <p:cNvPr id="37" name="Freeform 37"/>
            <p:cNvSpPr/>
            <p:nvPr/>
          </p:nvSpPr>
          <p:spPr>
            <a:xfrm>
              <a:off x="0" y="0"/>
              <a:ext cx="6477000" cy="406400"/>
            </a:xfrm>
            <a:custGeom>
              <a:avLst/>
              <a:gdLst/>
              <a:ahLst/>
              <a:cxnLst/>
              <a:rect l="l" t="t" r="r" b="b"/>
              <a:pathLst>
                <a:path w="6477000" h="406400">
                  <a:moveTo>
                    <a:pt x="40640" y="0"/>
                  </a:moveTo>
                  <a:lnTo>
                    <a:pt x="6436360" y="0"/>
                  </a:lnTo>
                  <a:cubicBezTo>
                    <a:pt x="6447138" y="0"/>
                    <a:pt x="6457475" y="4282"/>
                    <a:pt x="6465097" y="11903"/>
                  </a:cubicBezTo>
                  <a:cubicBezTo>
                    <a:pt x="6472718" y="19525"/>
                    <a:pt x="6477000" y="29862"/>
                    <a:pt x="6477000" y="40640"/>
                  </a:cubicBezTo>
                  <a:lnTo>
                    <a:pt x="6477000" y="365760"/>
                  </a:lnTo>
                  <a:cubicBezTo>
                    <a:pt x="6477000" y="376538"/>
                    <a:pt x="6472718" y="386875"/>
                    <a:pt x="6465097" y="394497"/>
                  </a:cubicBezTo>
                  <a:cubicBezTo>
                    <a:pt x="6457475" y="402118"/>
                    <a:pt x="6447138" y="406400"/>
                    <a:pt x="6436360" y="406400"/>
                  </a:cubicBezTo>
                  <a:lnTo>
                    <a:pt x="40640" y="406400"/>
                  </a:lnTo>
                  <a:cubicBezTo>
                    <a:pt x="29862" y="406400"/>
                    <a:pt x="19525" y="402118"/>
                    <a:pt x="11903" y="394497"/>
                  </a:cubicBezTo>
                  <a:cubicBezTo>
                    <a:pt x="4282" y="386875"/>
                    <a:pt x="0" y="376538"/>
                    <a:pt x="0" y="365760"/>
                  </a:cubicBezTo>
                  <a:lnTo>
                    <a:pt x="0" y="40640"/>
                  </a:lnTo>
                  <a:cubicBezTo>
                    <a:pt x="0" y="18195"/>
                    <a:pt x="18195" y="0"/>
                    <a:pt x="40640" y="0"/>
                  </a:cubicBezTo>
                  <a:close/>
                </a:path>
              </a:pathLst>
            </a:custGeom>
            <a:solidFill>
              <a:srgbClr val="E6A23C">
                <a:alpha val="89804"/>
              </a:srgbClr>
            </a:solidFill>
          </p:spPr>
          <p:txBody>
            <a:bodyPr/>
            <a:lstStyle/>
            <a:p>
              <a:endParaRPr lang="de-DE"/>
            </a:p>
          </p:txBody>
        </p:sp>
      </p:grpSp>
      <p:grpSp>
        <p:nvGrpSpPr>
          <p:cNvPr id="38" name="Group 38"/>
          <p:cNvGrpSpPr/>
          <p:nvPr/>
        </p:nvGrpSpPr>
        <p:grpSpPr>
          <a:xfrm>
            <a:off x="2514600" y="5343487"/>
            <a:ext cx="5715000" cy="304800"/>
            <a:chOff x="0" y="0"/>
            <a:chExt cx="7620000" cy="406400"/>
          </a:xfrm>
        </p:grpSpPr>
        <p:sp>
          <p:nvSpPr>
            <p:cNvPr id="39" name="Freeform 39"/>
            <p:cNvSpPr/>
            <p:nvPr/>
          </p:nvSpPr>
          <p:spPr>
            <a:xfrm>
              <a:off x="0" y="0"/>
              <a:ext cx="7620000" cy="406400"/>
            </a:xfrm>
            <a:custGeom>
              <a:avLst/>
              <a:gdLst/>
              <a:ahLst/>
              <a:cxnLst/>
              <a:rect l="l" t="t" r="r" b="b"/>
              <a:pathLst>
                <a:path w="7620000" h="406400">
                  <a:moveTo>
                    <a:pt x="40640" y="0"/>
                  </a:moveTo>
                  <a:lnTo>
                    <a:pt x="7579360" y="0"/>
                  </a:lnTo>
                  <a:cubicBezTo>
                    <a:pt x="7590138" y="0"/>
                    <a:pt x="7600476" y="4282"/>
                    <a:pt x="7608097" y="11903"/>
                  </a:cubicBezTo>
                  <a:cubicBezTo>
                    <a:pt x="7615718" y="19525"/>
                    <a:pt x="7620000" y="29862"/>
                    <a:pt x="7620000" y="40640"/>
                  </a:cubicBezTo>
                  <a:lnTo>
                    <a:pt x="7620000" y="365760"/>
                  </a:lnTo>
                  <a:cubicBezTo>
                    <a:pt x="7620000" y="376538"/>
                    <a:pt x="7615718" y="386875"/>
                    <a:pt x="7608097" y="394497"/>
                  </a:cubicBezTo>
                  <a:cubicBezTo>
                    <a:pt x="7600476" y="402118"/>
                    <a:pt x="7590138" y="406400"/>
                    <a:pt x="7579360" y="406400"/>
                  </a:cubicBezTo>
                  <a:lnTo>
                    <a:pt x="40640" y="406400"/>
                  </a:lnTo>
                  <a:cubicBezTo>
                    <a:pt x="29862" y="406400"/>
                    <a:pt x="19525" y="402118"/>
                    <a:pt x="11903" y="394497"/>
                  </a:cubicBezTo>
                  <a:cubicBezTo>
                    <a:pt x="4282" y="386875"/>
                    <a:pt x="0" y="376538"/>
                    <a:pt x="0" y="365760"/>
                  </a:cubicBezTo>
                  <a:lnTo>
                    <a:pt x="0" y="40640"/>
                  </a:lnTo>
                  <a:cubicBezTo>
                    <a:pt x="0" y="18195"/>
                    <a:pt x="18195" y="0"/>
                    <a:pt x="40640" y="0"/>
                  </a:cubicBezTo>
                  <a:close/>
                </a:path>
              </a:pathLst>
            </a:custGeom>
            <a:solidFill>
              <a:srgbClr val="F6F3ED">
                <a:alpha val="9804"/>
              </a:srgbClr>
            </a:solidFill>
          </p:spPr>
          <p:txBody>
            <a:bodyPr/>
            <a:lstStyle/>
            <a:p>
              <a:endParaRPr lang="de-DE"/>
            </a:p>
          </p:txBody>
        </p:sp>
      </p:grpSp>
      <p:sp>
        <p:nvSpPr>
          <p:cNvPr id="40" name="TextBox 40"/>
          <p:cNvSpPr txBox="1"/>
          <p:nvPr/>
        </p:nvSpPr>
        <p:spPr>
          <a:xfrm>
            <a:off x="895350" y="5429212"/>
            <a:ext cx="1524000" cy="166370"/>
          </a:xfrm>
          <a:prstGeom prst="rect">
            <a:avLst/>
          </a:prstGeom>
        </p:spPr>
        <p:txBody>
          <a:bodyPr lIns="0" tIns="0" rIns="0" bIns="0" rtlCol="0" anchor="t">
            <a:spAutoFit/>
          </a:bodyPr>
          <a:lstStyle/>
          <a:p>
            <a:pPr marL="0" lvl="0" indent="0" algn="l">
              <a:lnSpc>
                <a:spcPts val="1299"/>
              </a:lnSpc>
              <a:spcBef>
                <a:spcPct val="0"/>
              </a:spcBef>
            </a:pPr>
            <a:r>
              <a:rPr lang="en-US" sz="1299" u="none" strike="noStrike">
                <a:solidFill>
                  <a:srgbClr val="F6F3ED"/>
                </a:solidFill>
                <a:latin typeface="Urbanist"/>
                <a:ea typeface="Urbanist"/>
                <a:cs typeface="Urbanist"/>
                <a:sym typeface="Urbanist"/>
              </a:rPr>
              <a:t>Online-News</a:t>
            </a:r>
          </a:p>
        </p:txBody>
      </p:sp>
      <p:sp>
        <p:nvSpPr>
          <p:cNvPr id="41" name="TextBox 41"/>
          <p:cNvSpPr txBox="1"/>
          <p:nvPr/>
        </p:nvSpPr>
        <p:spPr>
          <a:xfrm>
            <a:off x="13468350" y="3762337"/>
            <a:ext cx="3619500" cy="247650"/>
          </a:xfrm>
          <a:prstGeom prst="rect">
            <a:avLst/>
          </a:prstGeom>
        </p:spPr>
        <p:txBody>
          <a:bodyPr lIns="0" tIns="0" rIns="0" bIns="0" rtlCol="0" anchor="t">
            <a:spAutoFit/>
          </a:bodyPr>
          <a:lstStyle/>
          <a:p>
            <a:pPr marL="0" lvl="0" indent="0" algn="ctr">
              <a:lnSpc>
                <a:spcPts val="1919"/>
              </a:lnSpc>
              <a:spcBef>
                <a:spcPct val="0"/>
              </a:spcBef>
            </a:pPr>
            <a:r>
              <a:rPr lang="en-US" sz="1599" u="none" strike="noStrike">
                <a:solidFill>
                  <a:srgbClr val="F6F3ED"/>
                </a:solidFill>
                <a:latin typeface="Urbanist"/>
                <a:ea typeface="Urbanist"/>
                <a:cs typeface="Urbanist"/>
                <a:sym typeface="Urbanist"/>
              </a:rPr>
              <a:t>Share of Voice</a:t>
            </a:r>
          </a:p>
        </p:txBody>
      </p:sp>
      <p:sp>
        <p:nvSpPr>
          <p:cNvPr id="42" name="TextBox 42"/>
          <p:cNvSpPr txBox="1"/>
          <p:nvPr/>
        </p:nvSpPr>
        <p:spPr>
          <a:xfrm>
            <a:off x="9277350" y="3762337"/>
            <a:ext cx="3619500" cy="247650"/>
          </a:xfrm>
          <a:prstGeom prst="rect">
            <a:avLst/>
          </a:prstGeom>
        </p:spPr>
        <p:txBody>
          <a:bodyPr lIns="0" tIns="0" rIns="0" bIns="0" rtlCol="0" anchor="t">
            <a:spAutoFit/>
          </a:bodyPr>
          <a:lstStyle/>
          <a:p>
            <a:pPr marL="0" lvl="0" indent="0" algn="ctr">
              <a:lnSpc>
                <a:spcPts val="1919"/>
              </a:lnSpc>
              <a:spcBef>
                <a:spcPct val="0"/>
              </a:spcBef>
            </a:pPr>
            <a:r>
              <a:rPr lang="en-US" sz="1599" u="none" strike="noStrike">
                <a:solidFill>
                  <a:srgbClr val="F6F3ED"/>
                </a:solidFill>
                <a:latin typeface="Urbanist"/>
                <a:ea typeface="Urbanist"/>
                <a:cs typeface="Urbanist"/>
                <a:sym typeface="Urbanist"/>
              </a:rPr>
              <a:t>Impressionen</a:t>
            </a:r>
          </a:p>
        </p:txBody>
      </p:sp>
      <p:sp>
        <p:nvSpPr>
          <p:cNvPr id="43" name="TextBox 43"/>
          <p:cNvSpPr txBox="1"/>
          <p:nvPr/>
        </p:nvSpPr>
        <p:spPr>
          <a:xfrm>
            <a:off x="5086350" y="3762337"/>
            <a:ext cx="3619500" cy="247650"/>
          </a:xfrm>
          <a:prstGeom prst="rect">
            <a:avLst/>
          </a:prstGeom>
        </p:spPr>
        <p:txBody>
          <a:bodyPr lIns="0" tIns="0" rIns="0" bIns="0" rtlCol="0" anchor="t">
            <a:spAutoFit/>
          </a:bodyPr>
          <a:lstStyle/>
          <a:p>
            <a:pPr marL="0" lvl="0" indent="0" algn="ctr">
              <a:lnSpc>
                <a:spcPts val="1919"/>
              </a:lnSpc>
              <a:spcBef>
                <a:spcPct val="0"/>
              </a:spcBef>
            </a:pPr>
            <a:r>
              <a:rPr lang="en-US" sz="1599" u="none" strike="noStrike">
                <a:solidFill>
                  <a:srgbClr val="F6F3ED"/>
                </a:solidFill>
                <a:latin typeface="Urbanist"/>
                <a:ea typeface="Urbanist"/>
                <a:cs typeface="Urbanist"/>
                <a:sym typeface="Urbanist"/>
              </a:rPr>
              <a:t>Presseartikel</a:t>
            </a:r>
          </a:p>
        </p:txBody>
      </p:sp>
      <p:sp>
        <p:nvSpPr>
          <p:cNvPr id="44" name="TextBox 44"/>
          <p:cNvSpPr txBox="1"/>
          <p:nvPr/>
        </p:nvSpPr>
        <p:spPr>
          <a:xfrm>
            <a:off x="895350" y="3762337"/>
            <a:ext cx="3619500" cy="247650"/>
          </a:xfrm>
          <a:prstGeom prst="rect">
            <a:avLst/>
          </a:prstGeom>
        </p:spPr>
        <p:txBody>
          <a:bodyPr lIns="0" tIns="0" rIns="0" bIns="0" rtlCol="0" anchor="t">
            <a:spAutoFit/>
          </a:bodyPr>
          <a:lstStyle/>
          <a:p>
            <a:pPr marL="0" lvl="0" indent="0" algn="ctr">
              <a:lnSpc>
                <a:spcPts val="1919"/>
              </a:lnSpc>
              <a:spcBef>
                <a:spcPct val="0"/>
              </a:spcBef>
            </a:pPr>
            <a:r>
              <a:rPr lang="en-US" sz="1599" u="none" strike="noStrike">
                <a:solidFill>
                  <a:srgbClr val="F6F3ED"/>
                </a:solidFill>
                <a:latin typeface="Urbanist"/>
                <a:ea typeface="Urbanist"/>
                <a:cs typeface="Urbanist"/>
                <a:sym typeface="Urbanist"/>
              </a:rPr>
              <a:t>Online-Reichweite</a:t>
            </a:r>
          </a:p>
        </p:txBody>
      </p:sp>
      <p:sp>
        <p:nvSpPr>
          <p:cNvPr id="45" name="TextBox 45"/>
          <p:cNvSpPr txBox="1"/>
          <p:nvPr/>
        </p:nvSpPr>
        <p:spPr>
          <a:xfrm>
            <a:off x="895350" y="1476375"/>
            <a:ext cx="8572500" cy="266700"/>
          </a:xfrm>
          <a:prstGeom prst="rect">
            <a:avLst/>
          </a:prstGeom>
        </p:spPr>
        <p:txBody>
          <a:bodyPr lIns="0" tIns="0" rIns="0" bIns="0" rtlCol="0" anchor="t">
            <a:spAutoFit/>
          </a:bodyPr>
          <a:lstStyle/>
          <a:p>
            <a:pPr marL="0" lvl="0" indent="0" algn="l">
              <a:lnSpc>
                <a:spcPts val="2160"/>
              </a:lnSpc>
              <a:spcBef>
                <a:spcPct val="0"/>
              </a:spcBef>
            </a:pPr>
            <a:r>
              <a:rPr lang="en-US" sz="1800" u="none" strike="noStrike">
                <a:solidFill>
                  <a:srgbClr val="858C84"/>
                </a:solidFill>
                <a:latin typeface="Urbanist"/>
                <a:ea typeface="Urbanist"/>
                <a:cs typeface="Urbanist"/>
                <a:sym typeface="Urbanist"/>
              </a:rPr>
              <a:t>Steigerung der Kundenpräsenz in Print- und Online-Medien</a:t>
            </a:r>
          </a:p>
        </p:txBody>
      </p:sp>
      <p:sp>
        <p:nvSpPr>
          <p:cNvPr id="46" name="TextBox 46"/>
          <p:cNvSpPr txBox="1"/>
          <p:nvPr/>
        </p:nvSpPr>
        <p:spPr>
          <a:xfrm>
            <a:off x="895350" y="657225"/>
            <a:ext cx="11430000" cy="771449"/>
          </a:xfrm>
          <a:prstGeom prst="rect">
            <a:avLst/>
          </a:prstGeom>
        </p:spPr>
        <p:txBody>
          <a:bodyPr lIns="0" tIns="0" rIns="0" bIns="0" rtlCol="0" anchor="t">
            <a:spAutoFit/>
          </a:bodyPr>
          <a:lstStyle/>
          <a:p>
            <a:pPr marL="0" lvl="0" indent="0" algn="l">
              <a:lnSpc>
                <a:spcPts val="5623"/>
              </a:lnSpc>
              <a:spcBef>
                <a:spcPct val="0"/>
              </a:spcBef>
            </a:pPr>
            <a:r>
              <a:rPr lang="en-US" sz="6248" u="none" strike="noStrike">
                <a:solidFill>
                  <a:srgbClr val="F6F3ED"/>
                </a:solidFill>
                <a:latin typeface="Urbanist"/>
                <a:ea typeface="Urbanist"/>
                <a:cs typeface="Urbanist"/>
                <a:sym typeface="Urbanist"/>
              </a:rPr>
              <a:t>SICHTBARKEIT IN DEN MEDIEN</a:t>
            </a:r>
          </a:p>
        </p:txBody>
      </p:sp>
      <p:sp>
        <p:nvSpPr>
          <p:cNvPr id="47" name="TextBox 47"/>
          <p:cNvSpPr txBox="1"/>
          <p:nvPr/>
        </p:nvSpPr>
        <p:spPr>
          <a:xfrm>
            <a:off x="895350" y="3047962"/>
            <a:ext cx="3619500" cy="670507"/>
          </a:xfrm>
          <a:prstGeom prst="rect">
            <a:avLst/>
          </a:prstGeom>
        </p:spPr>
        <p:txBody>
          <a:bodyPr lIns="0" tIns="0" rIns="0" bIns="0" rtlCol="0" anchor="t">
            <a:spAutoFit/>
          </a:bodyPr>
          <a:lstStyle/>
          <a:p>
            <a:pPr marL="0" lvl="0" indent="0" algn="ctr">
              <a:lnSpc>
                <a:spcPts val="5022"/>
              </a:lnSpc>
              <a:spcBef>
                <a:spcPct val="0"/>
              </a:spcBef>
            </a:pPr>
            <a:r>
              <a:rPr lang="en-US" sz="5022" u="none" strike="noStrike">
                <a:solidFill>
                  <a:srgbClr val="F6F3ED"/>
                </a:solidFill>
                <a:latin typeface="Urbanist"/>
                <a:ea typeface="Urbanist"/>
                <a:cs typeface="Urbanist"/>
                <a:sym typeface="Urbanist"/>
              </a:rPr>
              <a:t>+340%</a:t>
            </a:r>
          </a:p>
        </p:txBody>
      </p:sp>
      <p:sp>
        <p:nvSpPr>
          <p:cNvPr id="48" name="TextBox 48"/>
          <p:cNvSpPr txBox="1"/>
          <p:nvPr/>
        </p:nvSpPr>
        <p:spPr>
          <a:xfrm>
            <a:off x="5086350" y="3047962"/>
            <a:ext cx="3619500" cy="670507"/>
          </a:xfrm>
          <a:prstGeom prst="rect">
            <a:avLst/>
          </a:prstGeom>
        </p:spPr>
        <p:txBody>
          <a:bodyPr lIns="0" tIns="0" rIns="0" bIns="0" rtlCol="0" anchor="t">
            <a:spAutoFit/>
          </a:bodyPr>
          <a:lstStyle/>
          <a:p>
            <a:pPr marL="0" lvl="0" indent="0" algn="ctr">
              <a:lnSpc>
                <a:spcPts val="5022"/>
              </a:lnSpc>
              <a:spcBef>
                <a:spcPct val="0"/>
              </a:spcBef>
            </a:pPr>
            <a:r>
              <a:rPr lang="en-US" sz="5022" u="none" strike="noStrike">
                <a:solidFill>
                  <a:srgbClr val="F6F3ED"/>
                </a:solidFill>
                <a:latin typeface="Urbanist"/>
                <a:ea typeface="Urbanist"/>
                <a:cs typeface="Urbanist"/>
                <a:sym typeface="Urbanist"/>
              </a:rPr>
              <a:t>127</a:t>
            </a:r>
          </a:p>
        </p:txBody>
      </p:sp>
      <p:sp>
        <p:nvSpPr>
          <p:cNvPr id="49" name="TextBox 49"/>
          <p:cNvSpPr txBox="1"/>
          <p:nvPr/>
        </p:nvSpPr>
        <p:spPr>
          <a:xfrm>
            <a:off x="9277350" y="3047962"/>
            <a:ext cx="3619500" cy="670507"/>
          </a:xfrm>
          <a:prstGeom prst="rect">
            <a:avLst/>
          </a:prstGeom>
        </p:spPr>
        <p:txBody>
          <a:bodyPr lIns="0" tIns="0" rIns="0" bIns="0" rtlCol="0" anchor="t">
            <a:spAutoFit/>
          </a:bodyPr>
          <a:lstStyle/>
          <a:p>
            <a:pPr marL="0" lvl="0" indent="0" algn="ctr">
              <a:lnSpc>
                <a:spcPts val="5022"/>
              </a:lnSpc>
              <a:spcBef>
                <a:spcPct val="0"/>
              </a:spcBef>
            </a:pPr>
            <a:r>
              <a:rPr lang="en-US" sz="5022" u="none" strike="noStrike">
                <a:solidFill>
                  <a:srgbClr val="F6F3ED"/>
                </a:solidFill>
                <a:latin typeface="Urbanist"/>
                <a:ea typeface="Urbanist"/>
                <a:cs typeface="Urbanist"/>
                <a:sym typeface="Urbanist"/>
              </a:rPr>
              <a:t>2,4 Mio.</a:t>
            </a:r>
          </a:p>
        </p:txBody>
      </p:sp>
      <p:sp>
        <p:nvSpPr>
          <p:cNvPr id="50" name="TextBox 50"/>
          <p:cNvSpPr txBox="1"/>
          <p:nvPr/>
        </p:nvSpPr>
        <p:spPr>
          <a:xfrm>
            <a:off x="13468350" y="3047962"/>
            <a:ext cx="3619500" cy="670507"/>
          </a:xfrm>
          <a:prstGeom prst="rect">
            <a:avLst/>
          </a:prstGeom>
        </p:spPr>
        <p:txBody>
          <a:bodyPr lIns="0" tIns="0" rIns="0" bIns="0" rtlCol="0" anchor="t">
            <a:spAutoFit/>
          </a:bodyPr>
          <a:lstStyle/>
          <a:p>
            <a:pPr marL="0" lvl="0" indent="0" algn="ctr">
              <a:lnSpc>
                <a:spcPts val="5022"/>
              </a:lnSpc>
              <a:spcBef>
                <a:spcPct val="0"/>
              </a:spcBef>
            </a:pPr>
            <a:r>
              <a:rPr lang="en-US" sz="5022" u="none" strike="noStrike">
                <a:solidFill>
                  <a:srgbClr val="F6F3ED"/>
                </a:solidFill>
                <a:latin typeface="Urbanist"/>
                <a:ea typeface="Urbanist"/>
                <a:cs typeface="Urbanist"/>
                <a:sym typeface="Urbanist"/>
              </a:rPr>
              <a:t>+89%</a:t>
            </a:r>
          </a:p>
        </p:txBody>
      </p:sp>
      <p:sp>
        <p:nvSpPr>
          <p:cNvPr id="51" name="AutoShape 51"/>
          <p:cNvSpPr/>
          <p:nvPr/>
        </p:nvSpPr>
        <p:spPr>
          <a:xfrm>
            <a:off x="895350" y="4581487"/>
            <a:ext cx="16497300" cy="0"/>
          </a:xfrm>
          <a:prstGeom prst="line">
            <a:avLst/>
          </a:prstGeom>
          <a:ln w="9525" cap="rnd">
            <a:solidFill>
              <a:srgbClr val="F6F3ED">
                <a:alpha val="29804"/>
              </a:srgbClr>
            </a:solidFill>
            <a:prstDash val="solid"/>
            <a:headEnd type="none" w="sm" len="sm"/>
            <a:tailEnd type="none" w="sm" len="sm"/>
          </a:ln>
        </p:spPr>
        <p:txBody>
          <a:bodyPr/>
          <a:lstStyle/>
          <a:p>
            <a:endParaRPr lang="de-DE"/>
          </a:p>
        </p:txBody>
      </p:sp>
      <p:sp>
        <p:nvSpPr>
          <p:cNvPr id="52" name="TextBox 52"/>
          <p:cNvSpPr txBox="1"/>
          <p:nvPr/>
        </p:nvSpPr>
        <p:spPr>
          <a:xfrm>
            <a:off x="895350" y="4962487"/>
            <a:ext cx="4762500" cy="209550"/>
          </a:xfrm>
          <a:prstGeom prst="rect">
            <a:avLst/>
          </a:prstGeom>
        </p:spPr>
        <p:txBody>
          <a:bodyPr lIns="0" tIns="0" rIns="0" bIns="0" rtlCol="0" anchor="t">
            <a:spAutoFit/>
          </a:bodyPr>
          <a:lstStyle/>
          <a:p>
            <a:pPr marL="0" lvl="0" indent="0" algn="l">
              <a:lnSpc>
                <a:spcPts val="1680"/>
              </a:lnSpc>
              <a:spcBef>
                <a:spcPct val="0"/>
              </a:spcBef>
            </a:pPr>
            <a:r>
              <a:rPr lang="en-US" sz="1400" u="none" strike="noStrike">
                <a:solidFill>
                  <a:srgbClr val="F6F3ED"/>
                </a:solidFill>
                <a:latin typeface="Urbanist"/>
                <a:ea typeface="Urbanist"/>
                <a:cs typeface="Urbanist"/>
                <a:sym typeface="Urbanist"/>
              </a:rPr>
              <a:t>MEDIENPRÄSENZ NACH KANAL</a:t>
            </a:r>
          </a:p>
        </p:txBody>
      </p:sp>
      <p:sp>
        <p:nvSpPr>
          <p:cNvPr id="53" name="TextBox 53"/>
          <p:cNvSpPr txBox="1"/>
          <p:nvPr/>
        </p:nvSpPr>
        <p:spPr>
          <a:xfrm>
            <a:off x="10001250" y="4962487"/>
            <a:ext cx="4762500" cy="209550"/>
          </a:xfrm>
          <a:prstGeom prst="rect">
            <a:avLst/>
          </a:prstGeom>
        </p:spPr>
        <p:txBody>
          <a:bodyPr lIns="0" tIns="0" rIns="0" bIns="0" rtlCol="0" anchor="t">
            <a:spAutoFit/>
          </a:bodyPr>
          <a:lstStyle/>
          <a:p>
            <a:pPr marL="0" lvl="0" indent="0" algn="l">
              <a:lnSpc>
                <a:spcPts val="1680"/>
              </a:lnSpc>
              <a:spcBef>
                <a:spcPct val="0"/>
              </a:spcBef>
            </a:pPr>
            <a:r>
              <a:rPr lang="en-US" sz="1400" u="none" strike="noStrike">
                <a:solidFill>
                  <a:srgbClr val="F6F3ED"/>
                </a:solidFill>
                <a:latin typeface="Urbanist"/>
                <a:ea typeface="Urbanist"/>
                <a:cs typeface="Urbanist"/>
                <a:sym typeface="Urbanist"/>
              </a:rPr>
              <a:t>WACHSTUM QUARTAL FÜR QUARTAL</a:t>
            </a:r>
          </a:p>
        </p:txBody>
      </p:sp>
      <p:grpSp>
        <p:nvGrpSpPr>
          <p:cNvPr id="54" name="Group 54"/>
          <p:cNvGrpSpPr/>
          <p:nvPr/>
        </p:nvGrpSpPr>
        <p:grpSpPr>
          <a:xfrm>
            <a:off x="895350" y="8892399"/>
            <a:ext cx="16497300" cy="731802"/>
            <a:chOff x="0" y="0"/>
            <a:chExt cx="21996400" cy="975735"/>
          </a:xfrm>
        </p:grpSpPr>
        <p:sp>
          <p:nvSpPr>
            <p:cNvPr id="55" name="Freeform 55"/>
            <p:cNvSpPr/>
            <p:nvPr/>
          </p:nvSpPr>
          <p:spPr>
            <a:xfrm>
              <a:off x="0" y="0"/>
              <a:ext cx="21996400" cy="975735"/>
            </a:xfrm>
            <a:custGeom>
              <a:avLst/>
              <a:gdLst/>
              <a:ahLst/>
              <a:cxnLst/>
              <a:rect l="l" t="t" r="r" b="b"/>
              <a:pathLst>
                <a:path w="21996400" h="975735">
                  <a:moveTo>
                    <a:pt x="127000" y="0"/>
                  </a:moveTo>
                  <a:lnTo>
                    <a:pt x="21869400" y="0"/>
                  </a:lnTo>
                  <a:cubicBezTo>
                    <a:pt x="21939540" y="0"/>
                    <a:pt x="21996400" y="43685"/>
                    <a:pt x="21996400" y="97574"/>
                  </a:cubicBezTo>
                  <a:lnTo>
                    <a:pt x="21996400" y="878162"/>
                  </a:lnTo>
                  <a:cubicBezTo>
                    <a:pt x="21996400" y="932050"/>
                    <a:pt x="21939540" y="975735"/>
                    <a:pt x="21869400" y="975735"/>
                  </a:cubicBezTo>
                  <a:lnTo>
                    <a:pt x="127000" y="975735"/>
                  </a:lnTo>
                  <a:cubicBezTo>
                    <a:pt x="56860" y="975735"/>
                    <a:pt x="0" y="932050"/>
                    <a:pt x="0" y="878162"/>
                  </a:cubicBezTo>
                  <a:lnTo>
                    <a:pt x="0" y="97574"/>
                  </a:lnTo>
                  <a:cubicBezTo>
                    <a:pt x="0" y="43685"/>
                    <a:pt x="56860" y="0"/>
                    <a:pt x="127000" y="0"/>
                  </a:cubicBezTo>
                  <a:close/>
                </a:path>
              </a:pathLst>
            </a:custGeom>
            <a:solidFill>
              <a:srgbClr val="F6F3ED">
                <a:alpha val="4706"/>
              </a:srgbClr>
            </a:solidFill>
          </p:spPr>
          <p:txBody>
            <a:bodyPr/>
            <a:lstStyle/>
            <a:p>
              <a:endParaRPr lang="de-DE"/>
            </a:p>
          </p:txBody>
        </p:sp>
      </p:grpSp>
      <p:sp>
        <p:nvSpPr>
          <p:cNvPr id="56" name="Freeform 56"/>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7196678" y="1925669"/>
            <a:ext cx="9310780" cy="8577877"/>
          </a:xfrm>
          <a:prstGeom prst="rect">
            <a:avLst/>
          </a:prstGeom>
        </p:spPr>
      </p:pic>
      <p:sp>
        <p:nvSpPr>
          <p:cNvPr id="3" name="TextBox 3"/>
          <p:cNvSpPr txBox="1"/>
          <p:nvPr/>
        </p:nvSpPr>
        <p:spPr>
          <a:xfrm>
            <a:off x="891903" y="659672"/>
            <a:ext cx="15778189" cy="965201"/>
          </a:xfrm>
          <a:prstGeom prst="rect">
            <a:avLst/>
          </a:prstGeom>
        </p:spPr>
        <p:txBody>
          <a:bodyPr lIns="0" tIns="0" rIns="0" bIns="0" rtlCol="0" anchor="t">
            <a:spAutoFit/>
          </a:bodyPr>
          <a:lstStyle/>
          <a:p>
            <a:pPr algn="l">
              <a:lnSpc>
                <a:spcPts val="6800"/>
              </a:lnSpc>
            </a:pPr>
            <a:r>
              <a:rPr lang="en-US" sz="8000" spc="-392">
                <a:solidFill>
                  <a:srgbClr val="F6F3ED"/>
                </a:solidFill>
                <a:latin typeface="Urbanist"/>
                <a:ea typeface="Urbanist"/>
                <a:cs typeface="Urbanist"/>
                <a:sym typeface="Urbanist"/>
              </a:rPr>
              <a:t>PI-SICHTBARKEITS-SCORE</a:t>
            </a:r>
          </a:p>
        </p:txBody>
      </p:sp>
      <p:sp>
        <p:nvSpPr>
          <p:cNvPr id="4" name="TextBox 4"/>
          <p:cNvSpPr txBox="1"/>
          <p:nvPr/>
        </p:nvSpPr>
        <p:spPr>
          <a:xfrm>
            <a:off x="1028700" y="6396161"/>
            <a:ext cx="3652868" cy="714375"/>
          </a:xfrm>
          <a:prstGeom prst="rect">
            <a:avLst/>
          </a:prstGeom>
        </p:spPr>
        <p:txBody>
          <a:bodyPr lIns="0" tIns="0" rIns="0" bIns="0" rtlCol="0" anchor="t">
            <a:spAutoFit/>
          </a:bodyPr>
          <a:lstStyle/>
          <a:p>
            <a:pPr algn="l">
              <a:lnSpc>
                <a:spcPts val="2818"/>
              </a:lnSpc>
            </a:pPr>
            <a:r>
              <a:rPr lang="en-US" sz="2348" spc="-23">
                <a:solidFill>
                  <a:srgbClr val="E6A23C"/>
                </a:solidFill>
                <a:latin typeface="Urbanist"/>
                <a:ea typeface="Urbanist"/>
                <a:cs typeface="Urbanist"/>
                <a:sym typeface="Urbanist"/>
              </a:rPr>
              <a:t>MASSNAHMEN MIT NACHHALTIGEM ERFOLG</a:t>
            </a:r>
          </a:p>
        </p:txBody>
      </p:sp>
      <p:sp>
        <p:nvSpPr>
          <p:cNvPr id="5" name="TextBox 5"/>
          <p:cNvSpPr txBox="1"/>
          <p:nvPr/>
        </p:nvSpPr>
        <p:spPr>
          <a:xfrm>
            <a:off x="994798" y="7249961"/>
            <a:ext cx="4973798" cy="1200150"/>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a:t>
            </a:r>
          </a:p>
        </p:txBody>
      </p:sp>
      <p:sp>
        <p:nvSpPr>
          <p:cNvPr id="6" name="Freeform 6"/>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3"/>
            <a:stretch>
              <a:fillRect/>
            </a:stretch>
          </a:blipFill>
        </p:spPr>
        <p:txBody>
          <a:bodyPr/>
          <a:lstStyle/>
          <a:p>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1062602" y="1371600"/>
            <a:ext cx="6273762" cy="1233806"/>
          </a:xfrm>
          <a:prstGeom prst="rect">
            <a:avLst/>
          </a:prstGeom>
        </p:spPr>
        <p:txBody>
          <a:bodyPr lIns="0" tIns="0" rIns="0" bIns="0" rtlCol="0" anchor="t">
            <a:spAutoFit/>
          </a:bodyPr>
          <a:lstStyle/>
          <a:p>
            <a:pPr algn="l">
              <a:lnSpc>
                <a:spcPts val="8840"/>
              </a:lnSpc>
            </a:pPr>
            <a:r>
              <a:rPr lang="en-US" sz="10400" spc="-509">
                <a:solidFill>
                  <a:srgbClr val="F6F3ED"/>
                </a:solidFill>
                <a:latin typeface="Urbanist"/>
                <a:ea typeface="Urbanist"/>
                <a:cs typeface="Urbanist"/>
                <a:sym typeface="Urbanist"/>
              </a:rPr>
              <a:t>TRENDS</a:t>
            </a:r>
          </a:p>
        </p:txBody>
      </p:sp>
      <p:sp>
        <p:nvSpPr>
          <p:cNvPr id="3" name="TextBox 3"/>
          <p:cNvSpPr txBox="1"/>
          <p:nvPr/>
        </p:nvSpPr>
        <p:spPr>
          <a:xfrm>
            <a:off x="1062602" y="7204350"/>
            <a:ext cx="3652868" cy="714375"/>
          </a:xfrm>
          <a:prstGeom prst="rect">
            <a:avLst/>
          </a:prstGeom>
        </p:spPr>
        <p:txBody>
          <a:bodyPr lIns="0" tIns="0" rIns="0" bIns="0" rtlCol="0" anchor="t">
            <a:spAutoFit/>
          </a:bodyPr>
          <a:lstStyle/>
          <a:p>
            <a:pPr algn="l">
              <a:lnSpc>
                <a:spcPts val="2818"/>
              </a:lnSpc>
            </a:pPr>
            <a:r>
              <a:rPr lang="en-US" sz="2348" spc="-23">
                <a:solidFill>
                  <a:srgbClr val="E6A23C"/>
                </a:solidFill>
                <a:latin typeface="Urbanist"/>
                <a:ea typeface="Urbanist"/>
                <a:cs typeface="Urbanist"/>
                <a:sym typeface="Urbanist"/>
              </a:rPr>
              <a:t>MASSNAHMEN MIT NACHHALTIGEM ERFOLG</a:t>
            </a:r>
          </a:p>
        </p:txBody>
      </p:sp>
      <p:sp>
        <p:nvSpPr>
          <p:cNvPr id="4" name="TextBox 4"/>
          <p:cNvSpPr txBox="1"/>
          <p:nvPr/>
        </p:nvSpPr>
        <p:spPr>
          <a:xfrm>
            <a:off x="1028700" y="8058150"/>
            <a:ext cx="4973798" cy="1200150"/>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a:t>
            </a:r>
          </a:p>
        </p:txBody>
      </p:sp>
      <p:pic>
        <p:nvPicPr>
          <p:cNvPr id="5" name="Picture 5"/>
          <p:cNvPicPr>
            <a:picLocks noChangeAspect="1"/>
          </p:cNvPicPr>
          <p:nvPr/>
        </p:nvPicPr>
        <p:blipFill>
          <a:blip r:embed="rId2"/>
          <a:stretch>
            <a:fillRect/>
          </a:stretch>
        </p:blipFill>
        <p:spPr>
          <a:xfrm>
            <a:off x="8330856" y="2195733"/>
            <a:ext cx="9757733" cy="7875712"/>
          </a:xfrm>
          <a:prstGeom prst="rect">
            <a:avLst/>
          </a:prstGeom>
        </p:spPr>
      </p:pic>
      <p:sp>
        <p:nvSpPr>
          <p:cNvPr id="6" name="Freeform 6"/>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3"/>
            <a:stretch>
              <a:fillRect/>
            </a:stretch>
          </a:blipFill>
        </p:spPr>
        <p:txBody>
          <a:bodyPr/>
          <a:lstStyle/>
          <a:p>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1062602" y="1228725"/>
            <a:ext cx="6273762" cy="1456055"/>
          </a:xfrm>
          <a:prstGeom prst="rect">
            <a:avLst/>
          </a:prstGeom>
        </p:spPr>
        <p:txBody>
          <a:bodyPr lIns="0" tIns="0" rIns="0" bIns="0" rtlCol="0" anchor="t">
            <a:spAutoFit/>
          </a:bodyPr>
          <a:lstStyle/>
          <a:p>
            <a:pPr algn="l">
              <a:lnSpc>
                <a:spcPts val="5439"/>
              </a:lnSpc>
            </a:pPr>
            <a:r>
              <a:rPr lang="en-US" sz="6399" spc="-313">
                <a:solidFill>
                  <a:srgbClr val="F6F3ED"/>
                </a:solidFill>
                <a:latin typeface="Urbanist"/>
                <a:ea typeface="Urbanist"/>
                <a:cs typeface="Urbanist"/>
                <a:sym typeface="Urbanist"/>
              </a:rPr>
              <a:t>VERTEILUNG</a:t>
            </a:r>
          </a:p>
          <a:p>
            <a:pPr algn="l">
              <a:lnSpc>
                <a:spcPts val="5439"/>
              </a:lnSpc>
            </a:pPr>
            <a:r>
              <a:rPr lang="en-US" sz="6399" spc="-313">
                <a:solidFill>
                  <a:srgbClr val="F6F3ED"/>
                </a:solidFill>
                <a:latin typeface="Urbanist"/>
                <a:ea typeface="Urbanist"/>
                <a:cs typeface="Urbanist"/>
                <a:sym typeface="Urbanist"/>
              </a:rPr>
              <a:t>NACH SPARTE</a:t>
            </a:r>
          </a:p>
        </p:txBody>
      </p:sp>
      <p:sp>
        <p:nvSpPr>
          <p:cNvPr id="3" name="TextBox 3"/>
          <p:cNvSpPr txBox="1"/>
          <p:nvPr/>
        </p:nvSpPr>
        <p:spPr>
          <a:xfrm>
            <a:off x="1062602" y="7204350"/>
            <a:ext cx="4701632" cy="361950"/>
          </a:xfrm>
          <a:prstGeom prst="rect">
            <a:avLst/>
          </a:prstGeom>
        </p:spPr>
        <p:txBody>
          <a:bodyPr lIns="0" tIns="0" rIns="0" bIns="0" rtlCol="0" anchor="t">
            <a:spAutoFit/>
          </a:bodyPr>
          <a:lstStyle/>
          <a:p>
            <a:pPr algn="l">
              <a:lnSpc>
                <a:spcPts val="2818"/>
              </a:lnSpc>
            </a:pPr>
            <a:r>
              <a:rPr lang="en-US" sz="2348" spc="-23">
                <a:solidFill>
                  <a:srgbClr val="E6A23C"/>
                </a:solidFill>
                <a:latin typeface="Urbanist"/>
                <a:ea typeface="Urbanist"/>
                <a:cs typeface="Urbanist"/>
                <a:sym typeface="Urbanist"/>
              </a:rPr>
              <a:t>WIR SEHEN EINE KLARE VERTEILUNG</a:t>
            </a:r>
          </a:p>
        </p:txBody>
      </p:sp>
      <p:sp>
        <p:nvSpPr>
          <p:cNvPr id="4" name="TextBox 4"/>
          <p:cNvSpPr txBox="1"/>
          <p:nvPr/>
        </p:nvSpPr>
        <p:spPr>
          <a:xfrm>
            <a:off x="1028700" y="7839657"/>
            <a:ext cx="4973798" cy="1200150"/>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a:t>
            </a:r>
          </a:p>
        </p:txBody>
      </p:sp>
      <p:pic>
        <p:nvPicPr>
          <p:cNvPr id="5" name="Picture 5"/>
          <p:cNvPicPr>
            <a:picLocks noChangeAspect="1"/>
          </p:cNvPicPr>
          <p:nvPr/>
        </p:nvPicPr>
        <p:blipFill>
          <a:blip r:embed="rId2"/>
          <a:stretch>
            <a:fillRect/>
          </a:stretch>
        </p:blipFill>
        <p:spPr>
          <a:xfrm>
            <a:off x="6905634" y="25720"/>
            <a:ext cx="12035758" cy="10434963"/>
          </a:xfrm>
          <a:prstGeom prst="rect">
            <a:avLst/>
          </a:prstGeom>
        </p:spPr>
      </p:pic>
      <p:sp>
        <p:nvSpPr>
          <p:cNvPr id="6" name="Freeform 6"/>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3"/>
            <a:stretch>
              <a:fillRect/>
            </a:stretch>
          </a:blipFill>
        </p:spPr>
        <p:txBody>
          <a:bodyPr/>
          <a:lstStyle/>
          <a:p>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1062602" y="1228725"/>
            <a:ext cx="6273762" cy="770255"/>
          </a:xfrm>
          <a:prstGeom prst="rect">
            <a:avLst/>
          </a:prstGeom>
        </p:spPr>
        <p:txBody>
          <a:bodyPr lIns="0" tIns="0" rIns="0" bIns="0" rtlCol="0" anchor="t">
            <a:spAutoFit/>
          </a:bodyPr>
          <a:lstStyle/>
          <a:p>
            <a:pPr algn="l">
              <a:lnSpc>
                <a:spcPts val="5439"/>
              </a:lnSpc>
            </a:pPr>
            <a:r>
              <a:rPr lang="en-US" sz="6399" spc="-313">
                <a:solidFill>
                  <a:srgbClr val="F6F3ED"/>
                </a:solidFill>
                <a:latin typeface="Urbanist"/>
                <a:ea typeface="Urbanist"/>
                <a:cs typeface="Urbanist"/>
                <a:sym typeface="Urbanist"/>
              </a:rPr>
              <a:t>ERKENNTNISSE</a:t>
            </a:r>
          </a:p>
        </p:txBody>
      </p:sp>
      <p:sp>
        <p:nvSpPr>
          <p:cNvPr id="3" name="TextBox 3"/>
          <p:cNvSpPr txBox="1"/>
          <p:nvPr/>
        </p:nvSpPr>
        <p:spPr>
          <a:xfrm>
            <a:off x="1062602" y="4101755"/>
            <a:ext cx="3805813" cy="361950"/>
          </a:xfrm>
          <a:prstGeom prst="rect">
            <a:avLst/>
          </a:prstGeom>
        </p:spPr>
        <p:txBody>
          <a:bodyPr lIns="0" tIns="0" rIns="0" bIns="0" rtlCol="0" anchor="t">
            <a:spAutoFit/>
          </a:bodyPr>
          <a:lstStyle/>
          <a:p>
            <a:pPr algn="l">
              <a:lnSpc>
                <a:spcPts val="2818"/>
              </a:lnSpc>
            </a:pPr>
            <a:r>
              <a:rPr lang="en-US" sz="2348" spc="-23">
                <a:solidFill>
                  <a:srgbClr val="E6A23C"/>
                </a:solidFill>
                <a:latin typeface="Urbanist"/>
                <a:ea typeface="Urbanist"/>
                <a:cs typeface="Urbanist"/>
                <a:sym typeface="Urbanist"/>
              </a:rPr>
              <a:t>ES IST MEHR ALS EINDEUTIG</a:t>
            </a:r>
          </a:p>
        </p:txBody>
      </p:sp>
      <p:sp>
        <p:nvSpPr>
          <p:cNvPr id="4" name="TextBox 4"/>
          <p:cNvSpPr txBox="1"/>
          <p:nvPr/>
        </p:nvSpPr>
        <p:spPr>
          <a:xfrm>
            <a:off x="1062602" y="7532088"/>
            <a:ext cx="4723482" cy="361950"/>
          </a:xfrm>
          <a:prstGeom prst="rect">
            <a:avLst/>
          </a:prstGeom>
        </p:spPr>
        <p:txBody>
          <a:bodyPr lIns="0" tIns="0" rIns="0" bIns="0" rtlCol="0" anchor="t">
            <a:spAutoFit/>
          </a:bodyPr>
          <a:lstStyle/>
          <a:p>
            <a:pPr algn="l">
              <a:lnSpc>
                <a:spcPts val="2818"/>
              </a:lnSpc>
            </a:pPr>
            <a:r>
              <a:rPr lang="en-US" sz="2348" spc="-23">
                <a:solidFill>
                  <a:srgbClr val="E6A23C"/>
                </a:solidFill>
                <a:latin typeface="Urbanist"/>
                <a:ea typeface="Urbanist"/>
                <a:cs typeface="Urbanist"/>
                <a:sym typeface="Urbanist"/>
              </a:rPr>
              <a:t>ES IST MEHR ALS ZWEIDEUTIG</a:t>
            </a:r>
          </a:p>
        </p:txBody>
      </p:sp>
      <p:sp>
        <p:nvSpPr>
          <p:cNvPr id="5" name="TextBox 5"/>
          <p:cNvSpPr txBox="1"/>
          <p:nvPr/>
        </p:nvSpPr>
        <p:spPr>
          <a:xfrm>
            <a:off x="1028700" y="4627816"/>
            <a:ext cx="4973798" cy="1200150"/>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a:t>
            </a:r>
          </a:p>
        </p:txBody>
      </p:sp>
      <p:sp>
        <p:nvSpPr>
          <p:cNvPr id="6" name="TextBox 6"/>
          <p:cNvSpPr txBox="1"/>
          <p:nvPr/>
        </p:nvSpPr>
        <p:spPr>
          <a:xfrm>
            <a:off x="1028700" y="8058150"/>
            <a:ext cx="4973798" cy="1200150"/>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a:t>
            </a:r>
          </a:p>
        </p:txBody>
      </p:sp>
      <p:pic>
        <p:nvPicPr>
          <p:cNvPr id="7" name="Picture 7"/>
          <p:cNvPicPr>
            <a:picLocks noChangeAspect="1"/>
          </p:cNvPicPr>
          <p:nvPr/>
        </p:nvPicPr>
        <p:blipFill>
          <a:blip r:embed="rId2"/>
          <a:stretch>
            <a:fillRect/>
          </a:stretch>
        </p:blipFill>
        <p:spPr>
          <a:xfrm>
            <a:off x="7437359" y="901291"/>
            <a:ext cx="8330642" cy="8662726"/>
          </a:xfrm>
          <a:prstGeom prst="rect">
            <a:avLst/>
          </a:prstGeom>
        </p:spPr>
      </p:pic>
      <p:grpSp>
        <p:nvGrpSpPr>
          <p:cNvPr id="8" name="Group 8"/>
          <p:cNvGrpSpPr/>
          <p:nvPr/>
        </p:nvGrpSpPr>
        <p:grpSpPr>
          <a:xfrm>
            <a:off x="1028700" y="3125312"/>
            <a:ext cx="564591" cy="564591"/>
            <a:chOff x="0" y="0"/>
            <a:chExt cx="148699" cy="148699"/>
          </a:xfrm>
        </p:grpSpPr>
        <p:sp>
          <p:nvSpPr>
            <p:cNvPr id="9" name="Freeform 9"/>
            <p:cNvSpPr/>
            <p:nvPr/>
          </p:nvSpPr>
          <p:spPr>
            <a:xfrm>
              <a:off x="0" y="0"/>
              <a:ext cx="148699" cy="148699"/>
            </a:xfrm>
            <a:custGeom>
              <a:avLst/>
              <a:gdLst/>
              <a:ahLst/>
              <a:cxnLst/>
              <a:rect l="l" t="t" r="r" b="b"/>
              <a:pathLst>
                <a:path w="148699" h="148699">
                  <a:moveTo>
                    <a:pt x="0" y="0"/>
                  </a:moveTo>
                  <a:lnTo>
                    <a:pt x="148699" y="0"/>
                  </a:lnTo>
                  <a:lnTo>
                    <a:pt x="148699" y="148699"/>
                  </a:lnTo>
                  <a:lnTo>
                    <a:pt x="0" y="148699"/>
                  </a:lnTo>
                  <a:close/>
                </a:path>
              </a:pathLst>
            </a:custGeom>
            <a:solidFill>
              <a:srgbClr val="E6A23C"/>
            </a:solidFill>
          </p:spPr>
          <p:txBody>
            <a:bodyPr/>
            <a:lstStyle/>
            <a:p>
              <a:endParaRPr lang="de-DE"/>
            </a:p>
          </p:txBody>
        </p:sp>
        <p:sp>
          <p:nvSpPr>
            <p:cNvPr id="10" name="TextBox 10"/>
            <p:cNvSpPr txBox="1"/>
            <p:nvPr/>
          </p:nvSpPr>
          <p:spPr>
            <a:xfrm>
              <a:off x="0" y="-9525"/>
              <a:ext cx="148699" cy="158224"/>
            </a:xfrm>
            <a:prstGeom prst="rect">
              <a:avLst/>
            </a:prstGeom>
          </p:spPr>
          <p:txBody>
            <a:bodyPr lIns="50800" tIns="50800" rIns="50800" bIns="50800" rtlCol="0" anchor="ctr"/>
            <a:lstStyle/>
            <a:p>
              <a:pPr algn="ctr">
                <a:lnSpc>
                  <a:spcPts val="2399"/>
                </a:lnSpc>
              </a:pPr>
              <a:r>
                <a:rPr lang="en-US" sz="1999" spc="-19">
                  <a:solidFill>
                    <a:srgbClr val="000000"/>
                  </a:solidFill>
                  <a:latin typeface="Urbanist"/>
                  <a:ea typeface="Urbanist"/>
                  <a:cs typeface="Urbanist"/>
                  <a:sym typeface="Urbanist"/>
                </a:rPr>
                <a:t>1.</a:t>
              </a:r>
            </a:p>
          </p:txBody>
        </p:sp>
      </p:grpSp>
      <p:grpSp>
        <p:nvGrpSpPr>
          <p:cNvPr id="11" name="Group 11"/>
          <p:cNvGrpSpPr/>
          <p:nvPr/>
        </p:nvGrpSpPr>
        <p:grpSpPr>
          <a:xfrm>
            <a:off x="1028700" y="6555646"/>
            <a:ext cx="564591" cy="564591"/>
            <a:chOff x="0" y="0"/>
            <a:chExt cx="148699" cy="148699"/>
          </a:xfrm>
        </p:grpSpPr>
        <p:sp>
          <p:nvSpPr>
            <p:cNvPr id="12" name="Freeform 12"/>
            <p:cNvSpPr/>
            <p:nvPr/>
          </p:nvSpPr>
          <p:spPr>
            <a:xfrm>
              <a:off x="0" y="0"/>
              <a:ext cx="148699" cy="148699"/>
            </a:xfrm>
            <a:custGeom>
              <a:avLst/>
              <a:gdLst/>
              <a:ahLst/>
              <a:cxnLst/>
              <a:rect l="l" t="t" r="r" b="b"/>
              <a:pathLst>
                <a:path w="148699" h="148699">
                  <a:moveTo>
                    <a:pt x="0" y="0"/>
                  </a:moveTo>
                  <a:lnTo>
                    <a:pt x="148699" y="0"/>
                  </a:lnTo>
                  <a:lnTo>
                    <a:pt x="148699" y="148699"/>
                  </a:lnTo>
                  <a:lnTo>
                    <a:pt x="0" y="148699"/>
                  </a:lnTo>
                  <a:close/>
                </a:path>
              </a:pathLst>
            </a:custGeom>
            <a:solidFill>
              <a:srgbClr val="E6A23C"/>
            </a:solidFill>
          </p:spPr>
          <p:txBody>
            <a:bodyPr/>
            <a:lstStyle/>
            <a:p>
              <a:endParaRPr lang="de-DE"/>
            </a:p>
          </p:txBody>
        </p:sp>
        <p:sp>
          <p:nvSpPr>
            <p:cNvPr id="13" name="TextBox 13"/>
            <p:cNvSpPr txBox="1"/>
            <p:nvPr/>
          </p:nvSpPr>
          <p:spPr>
            <a:xfrm>
              <a:off x="0" y="-9525"/>
              <a:ext cx="148699" cy="158224"/>
            </a:xfrm>
            <a:prstGeom prst="rect">
              <a:avLst/>
            </a:prstGeom>
          </p:spPr>
          <p:txBody>
            <a:bodyPr lIns="50800" tIns="50800" rIns="50800" bIns="50800" rtlCol="0" anchor="ctr"/>
            <a:lstStyle/>
            <a:p>
              <a:pPr algn="ctr">
                <a:lnSpc>
                  <a:spcPts val="2399"/>
                </a:lnSpc>
              </a:pPr>
              <a:r>
                <a:rPr lang="en-US" sz="1999" spc="-19">
                  <a:solidFill>
                    <a:srgbClr val="000000"/>
                  </a:solidFill>
                  <a:latin typeface="Urbanist"/>
                  <a:ea typeface="Urbanist"/>
                  <a:cs typeface="Urbanist"/>
                  <a:sym typeface="Urbanist"/>
                </a:rPr>
                <a:t>2.</a:t>
              </a:r>
            </a:p>
          </p:txBody>
        </p:sp>
      </p:grpSp>
      <p:sp>
        <p:nvSpPr>
          <p:cNvPr id="14" name="Freeform 14"/>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3"/>
            <a:stretch>
              <a:fillRect/>
            </a:stretch>
          </a:blipFill>
        </p:spPr>
        <p:txBody>
          <a:bodyPr/>
          <a:lstStyle/>
          <a:p>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32627" y="2604422"/>
            <a:ext cx="9236771" cy="6836240"/>
          </a:xfrm>
          <a:prstGeom prst="rect">
            <a:avLst/>
          </a:prstGeom>
        </p:spPr>
      </p:pic>
      <p:grpSp>
        <p:nvGrpSpPr>
          <p:cNvPr id="3" name="Group 3"/>
          <p:cNvGrpSpPr/>
          <p:nvPr/>
        </p:nvGrpSpPr>
        <p:grpSpPr>
          <a:xfrm>
            <a:off x="10520568" y="4533911"/>
            <a:ext cx="2069123" cy="206912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58C84"/>
            </a:solidFill>
          </p:spPr>
          <p:txBody>
            <a:bodyPr/>
            <a:lstStyle/>
            <a:p>
              <a:endParaRPr lang="de-DE"/>
            </a:p>
          </p:txBody>
        </p:sp>
        <p:sp>
          <p:nvSpPr>
            <p:cNvPr id="5" name="TextBox 5"/>
            <p:cNvSpPr txBox="1"/>
            <p:nvPr/>
          </p:nvSpPr>
          <p:spPr>
            <a:xfrm>
              <a:off x="76200" y="-28575"/>
              <a:ext cx="660400" cy="765175"/>
            </a:xfrm>
            <a:prstGeom prst="rect">
              <a:avLst/>
            </a:prstGeom>
          </p:spPr>
          <p:txBody>
            <a:bodyPr lIns="50800" tIns="50800" rIns="50800" bIns="50800" rtlCol="0" anchor="ctr"/>
            <a:lstStyle/>
            <a:p>
              <a:pPr algn="ctr">
                <a:lnSpc>
                  <a:spcPts val="6090"/>
                </a:lnSpc>
              </a:pPr>
              <a:r>
                <a:rPr lang="en-US" sz="4200">
                  <a:solidFill>
                    <a:srgbClr val="F6F3ED"/>
                  </a:solidFill>
                  <a:latin typeface="Urbanist Light"/>
                  <a:ea typeface="Urbanist Light"/>
                  <a:cs typeface="Urbanist Light"/>
                  <a:sym typeface="Urbanist Light"/>
                </a:rPr>
                <a:t>30 %</a:t>
              </a:r>
            </a:p>
          </p:txBody>
        </p:sp>
      </p:grpSp>
      <p:sp>
        <p:nvSpPr>
          <p:cNvPr id="6" name="Freeform 6"/>
          <p:cNvSpPr/>
          <p:nvPr/>
        </p:nvSpPr>
        <p:spPr>
          <a:xfrm>
            <a:off x="10520568" y="0"/>
            <a:ext cx="7767432" cy="4016238"/>
          </a:xfrm>
          <a:custGeom>
            <a:avLst/>
            <a:gdLst/>
            <a:ahLst/>
            <a:cxnLst/>
            <a:rect l="l" t="t" r="r" b="b"/>
            <a:pathLst>
              <a:path w="7767432" h="4016238">
                <a:moveTo>
                  <a:pt x="0" y="0"/>
                </a:moveTo>
                <a:lnTo>
                  <a:pt x="7767432" y="0"/>
                </a:lnTo>
                <a:lnTo>
                  <a:pt x="7767432" y="4016238"/>
                </a:lnTo>
                <a:lnTo>
                  <a:pt x="0" y="4016238"/>
                </a:lnTo>
                <a:lnTo>
                  <a:pt x="0" y="0"/>
                </a:lnTo>
                <a:close/>
              </a:path>
            </a:pathLst>
          </a:custGeom>
          <a:blipFill>
            <a:blip r:embed="rId3"/>
            <a:stretch>
              <a:fillRect t="-1282" b="-27571"/>
            </a:stretch>
          </a:blipFill>
        </p:spPr>
        <p:txBody>
          <a:bodyPr/>
          <a:lstStyle/>
          <a:p>
            <a:endParaRPr lang="de-DE"/>
          </a:p>
        </p:txBody>
      </p:sp>
      <p:sp>
        <p:nvSpPr>
          <p:cNvPr id="7" name="TextBox 7"/>
          <p:cNvSpPr txBox="1"/>
          <p:nvPr/>
        </p:nvSpPr>
        <p:spPr>
          <a:xfrm>
            <a:off x="1028700" y="794089"/>
            <a:ext cx="8442908" cy="1214030"/>
          </a:xfrm>
          <a:prstGeom prst="rect">
            <a:avLst/>
          </a:prstGeom>
        </p:spPr>
        <p:txBody>
          <a:bodyPr lIns="0" tIns="0" rIns="0" bIns="0" rtlCol="0" anchor="t">
            <a:spAutoFit/>
          </a:bodyPr>
          <a:lstStyle/>
          <a:p>
            <a:pPr algn="l">
              <a:lnSpc>
                <a:spcPts val="9413"/>
              </a:lnSpc>
            </a:pPr>
            <a:r>
              <a:rPr lang="en-US" sz="8185">
                <a:solidFill>
                  <a:srgbClr val="F6F3ED"/>
                </a:solidFill>
                <a:latin typeface="Urbanist"/>
                <a:ea typeface="Urbanist"/>
                <a:cs typeface="Urbanist"/>
                <a:sym typeface="Urbanist"/>
              </a:rPr>
              <a:t>SPRECHER</a:t>
            </a:r>
          </a:p>
        </p:txBody>
      </p:sp>
      <p:sp>
        <p:nvSpPr>
          <p:cNvPr id="8" name="TextBox 8"/>
          <p:cNvSpPr txBox="1"/>
          <p:nvPr/>
        </p:nvSpPr>
        <p:spPr>
          <a:xfrm>
            <a:off x="12976960" y="4802273"/>
            <a:ext cx="4164850" cy="318135"/>
          </a:xfrm>
          <a:prstGeom prst="rect">
            <a:avLst/>
          </a:prstGeom>
        </p:spPr>
        <p:txBody>
          <a:bodyPr lIns="0" tIns="0" rIns="0" bIns="0" rtlCol="0" anchor="t">
            <a:spAutoFit/>
          </a:bodyPr>
          <a:lstStyle/>
          <a:p>
            <a:pPr algn="l">
              <a:lnSpc>
                <a:spcPts val="2415"/>
              </a:lnSpc>
            </a:pPr>
            <a:r>
              <a:rPr lang="en-US" sz="2100">
                <a:solidFill>
                  <a:srgbClr val="F6F3ED"/>
                </a:solidFill>
                <a:latin typeface="Urbanist"/>
                <a:ea typeface="Urbanist"/>
                <a:cs typeface="Urbanist"/>
                <a:sym typeface="Urbanist"/>
              </a:rPr>
              <a:t>WONG XONG</a:t>
            </a:r>
          </a:p>
        </p:txBody>
      </p:sp>
      <p:sp>
        <p:nvSpPr>
          <p:cNvPr id="9" name="TextBox 9"/>
          <p:cNvSpPr txBox="1"/>
          <p:nvPr/>
        </p:nvSpPr>
        <p:spPr>
          <a:xfrm>
            <a:off x="10520568" y="7201852"/>
            <a:ext cx="4719455" cy="318135"/>
          </a:xfrm>
          <a:prstGeom prst="rect">
            <a:avLst/>
          </a:prstGeom>
        </p:spPr>
        <p:txBody>
          <a:bodyPr lIns="0" tIns="0" rIns="0" bIns="0" rtlCol="0" anchor="t">
            <a:spAutoFit/>
          </a:bodyPr>
          <a:lstStyle/>
          <a:p>
            <a:pPr algn="l">
              <a:lnSpc>
                <a:spcPts val="2415"/>
              </a:lnSpc>
            </a:pPr>
            <a:r>
              <a:rPr lang="en-US" sz="2100">
                <a:solidFill>
                  <a:srgbClr val="F6F3ED"/>
                </a:solidFill>
                <a:latin typeface="Urbanist"/>
                <a:ea typeface="Urbanist"/>
                <a:cs typeface="Urbanist"/>
                <a:sym typeface="Urbanist"/>
              </a:rPr>
              <a:t>BREITE PRÄSENZ</a:t>
            </a:r>
          </a:p>
        </p:txBody>
      </p:sp>
      <p:sp>
        <p:nvSpPr>
          <p:cNvPr id="10" name="TextBox 10"/>
          <p:cNvSpPr txBox="1"/>
          <p:nvPr/>
        </p:nvSpPr>
        <p:spPr>
          <a:xfrm>
            <a:off x="12976960" y="5399315"/>
            <a:ext cx="3571733" cy="935355"/>
          </a:xfrm>
          <a:prstGeom prst="rect">
            <a:avLst/>
          </a:prstGeom>
        </p:spPr>
        <p:txBody>
          <a:bodyPr lIns="0" tIns="0" rIns="0" bIns="0" rtlCol="0" anchor="t">
            <a:spAutoFit/>
          </a:bodyPr>
          <a:lstStyle/>
          <a:p>
            <a:pPr algn="l">
              <a:lnSpc>
                <a:spcPts val="2520"/>
              </a:lnSpc>
            </a:pPr>
            <a:r>
              <a:rPr lang="en-US" sz="1800">
                <a:solidFill>
                  <a:srgbClr val="F6F3ED"/>
                </a:solidFill>
                <a:latin typeface="Urbanist"/>
                <a:ea typeface="Urbanist"/>
                <a:cs typeface="Urbanist"/>
                <a:sym typeface="Urbanist"/>
              </a:rPr>
              <a:t>Der Großteil der bisherigen Maßnahmen entfällt auf den </a:t>
            </a:r>
          </a:p>
          <a:p>
            <a:pPr algn="l">
              <a:lnSpc>
                <a:spcPts val="2520"/>
              </a:lnSpc>
            </a:pPr>
            <a:r>
              <a:rPr lang="en-US" sz="1800">
                <a:solidFill>
                  <a:srgbClr val="F6F3ED"/>
                </a:solidFill>
                <a:latin typeface="Urbanist"/>
                <a:ea typeface="Urbanist"/>
                <a:cs typeface="Urbanist"/>
                <a:sym typeface="Urbanist"/>
              </a:rPr>
              <a:t>CEO des Unternehmens.</a:t>
            </a:r>
          </a:p>
        </p:txBody>
      </p:sp>
      <p:sp>
        <p:nvSpPr>
          <p:cNvPr id="11" name="TextBox 11"/>
          <p:cNvSpPr txBox="1"/>
          <p:nvPr/>
        </p:nvSpPr>
        <p:spPr>
          <a:xfrm>
            <a:off x="10520568" y="7686190"/>
            <a:ext cx="6214224" cy="1249680"/>
          </a:xfrm>
          <a:prstGeom prst="rect">
            <a:avLst/>
          </a:prstGeom>
        </p:spPr>
        <p:txBody>
          <a:bodyPr lIns="0" tIns="0" rIns="0" bIns="0" rtlCol="0" anchor="t">
            <a:spAutoFit/>
          </a:bodyPr>
          <a:lstStyle/>
          <a:p>
            <a:pPr algn="l">
              <a:lnSpc>
                <a:spcPts val="2520"/>
              </a:lnSpc>
            </a:pPr>
            <a:r>
              <a:rPr lang="en-US" sz="1800">
                <a:solidFill>
                  <a:srgbClr val="F6F3ED"/>
                </a:solidFill>
                <a:latin typeface="Urbanist"/>
                <a:ea typeface="Urbanist"/>
                <a:cs typeface="Urbanist"/>
                <a:sym typeface="Urbanist"/>
              </a:rPr>
              <a:t>Xong Wong wurde von uns gezielt in den Mainstream-Leitmedien als neuer Thought Leader im Bereich Batterietechnologie-ETFs platziert – darunter WiWo, NYT, DAS INVESTMENT, Tagesschau und n-tv.</a:t>
            </a:r>
          </a:p>
        </p:txBody>
      </p:sp>
      <p:sp>
        <p:nvSpPr>
          <p:cNvPr id="12" name="Freeform 12"/>
          <p:cNvSpPr/>
          <p:nvPr/>
        </p:nvSpPr>
        <p:spPr>
          <a:xfrm>
            <a:off x="1028700" y="92583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1557876" y="2795580"/>
            <a:ext cx="9230787" cy="3365484"/>
          </a:xfrm>
          <a:prstGeom prst="rect">
            <a:avLst/>
          </a:prstGeom>
        </p:spPr>
        <p:txBody>
          <a:bodyPr lIns="0" tIns="0" rIns="0" bIns="0" rtlCol="0" anchor="t">
            <a:spAutoFit/>
          </a:bodyPr>
          <a:lstStyle/>
          <a:p>
            <a:pPr algn="l">
              <a:lnSpc>
                <a:spcPts val="26655"/>
              </a:lnSpc>
            </a:pPr>
            <a:r>
              <a:rPr lang="en-US" sz="21670">
                <a:solidFill>
                  <a:srgbClr val="FEB751"/>
                </a:solidFill>
                <a:latin typeface="Urbanist"/>
                <a:ea typeface="Urbanist"/>
                <a:cs typeface="Urbanist"/>
                <a:sym typeface="Urbanist"/>
              </a:rPr>
              <a:t>50%</a:t>
            </a:r>
          </a:p>
        </p:txBody>
      </p:sp>
      <p:sp>
        <p:nvSpPr>
          <p:cNvPr id="3" name="AutoShape 3"/>
          <p:cNvSpPr/>
          <p:nvPr/>
        </p:nvSpPr>
        <p:spPr>
          <a:xfrm>
            <a:off x="-1471333" y="5905871"/>
            <a:ext cx="10615333" cy="0"/>
          </a:xfrm>
          <a:prstGeom prst="line">
            <a:avLst/>
          </a:prstGeom>
          <a:ln w="19050" cap="rnd">
            <a:solidFill>
              <a:srgbClr val="858C84"/>
            </a:solidFill>
            <a:prstDash val="solid"/>
            <a:headEnd type="none" w="sm" len="sm"/>
            <a:tailEnd type="none" w="sm" len="sm"/>
          </a:ln>
        </p:spPr>
        <p:txBody>
          <a:bodyPr/>
          <a:lstStyle/>
          <a:p>
            <a:endParaRPr lang="de-DE"/>
          </a:p>
        </p:txBody>
      </p:sp>
      <p:grpSp>
        <p:nvGrpSpPr>
          <p:cNvPr id="4" name="Group 4"/>
          <p:cNvGrpSpPr/>
          <p:nvPr/>
        </p:nvGrpSpPr>
        <p:grpSpPr>
          <a:xfrm>
            <a:off x="10149066" y="-1692557"/>
            <a:ext cx="13497272" cy="1349727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6F6B">
                <a:alpha val="40000"/>
              </a:srgbClr>
            </a:solidFill>
          </p:spPr>
          <p:txBody>
            <a:bodyPr/>
            <a:lstStyle/>
            <a:p>
              <a:endParaRPr lang="de-DE"/>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7" name="TextBox 7"/>
          <p:cNvSpPr txBox="1"/>
          <p:nvPr/>
        </p:nvSpPr>
        <p:spPr>
          <a:xfrm>
            <a:off x="1774787" y="6333180"/>
            <a:ext cx="7582897" cy="1091565"/>
          </a:xfrm>
          <a:prstGeom prst="rect">
            <a:avLst/>
          </a:prstGeom>
        </p:spPr>
        <p:txBody>
          <a:bodyPr lIns="0" tIns="0" rIns="0" bIns="0" rtlCol="0" anchor="t">
            <a:spAutoFit/>
          </a:bodyPr>
          <a:lstStyle/>
          <a:p>
            <a:pPr algn="l">
              <a:lnSpc>
                <a:spcPts val="4305"/>
              </a:lnSpc>
            </a:pPr>
            <a:r>
              <a:rPr lang="en-US" sz="3500">
                <a:solidFill>
                  <a:srgbClr val="F6F3ED"/>
                </a:solidFill>
                <a:latin typeface="Urbanist"/>
                <a:ea typeface="Urbanist"/>
                <a:cs typeface="Urbanist"/>
                <a:sym typeface="Urbanist"/>
              </a:rPr>
              <a:t>der Maßnahmen wurden bereits abgeschlossen – überaus erfolgreich!</a:t>
            </a:r>
          </a:p>
        </p:txBody>
      </p:sp>
      <p:sp>
        <p:nvSpPr>
          <p:cNvPr id="8" name="Freeform 8"/>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Freeform 2"/>
          <p:cNvSpPr/>
          <p:nvPr/>
        </p:nvSpPr>
        <p:spPr>
          <a:xfrm>
            <a:off x="6033504" y="2228769"/>
            <a:ext cx="854963" cy="1330682"/>
          </a:xfrm>
          <a:custGeom>
            <a:avLst/>
            <a:gdLst/>
            <a:ahLst/>
            <a:cxnLst/>
            <a:rect l="l" t="t" r="r" b="b"/>
            <a:pathLst>
              <a:path w="854963" h="1330682">
                <a:moveTo>
                  <a:pt x="0" y="0"/>
                </a:moveTo>
                <a:lnTo>
                  <a:pt x="854964" y="0"/>
                </a:lnTo>
                <a:lnTo>
                  <a:pt x="854964" y="1330683"/>
                </a:lnTo>
                <a:lnTo>
                  <a:pt x="0" y="1330683"/>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3" name="Freeform 3"/>
          <p:cNvSpPr/>
          <p:nvPr/>
        </p:nvSpPr>
        <p:spPr>
          <a:xfrm>
            <a:off x="11973956" y="2228769"/>
            <a:ext cx="854963" cy="1330682"/>
          </a:xfrm>
          <a:custGeom>
            <a:avLst/>
            <a:gdLst/>
            <a:ahLst/>
            <a:cxnLst/>
            <a:rect l="l" t="t" r="r" b="b"/>
            <a:pathLst>
              <a:path w="854963" h="1330682">
                <a:moveTo>
                  <a:pt x="0" y="0"/>
                </a:moveTo>
                <a:lnTo>
                  <a:pt x="854964" y="0"/>
                </a:lnTo>
                <a:lnTo>
                  <a:pt x="854964" y="1330683"/>
                </a:lnTo>
                <a:lnTo>
                  <a:pt x="0" y="1330683"/>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4" name="Freeform 4"/>
          <p:cNvSpPr/>
          <p:nvPr/>
        </p:nvSpPr>
        <p:spPr>
          <a:xfrm>
            <a:off x="6033504" y="6232322"/>
            <a:ext cx="854963" cy="1330682"/>
          </a:xfrm>
          <a:custGeom>
            <a:avLst/>
            <a:gdLst/>
            <a:ahLst/>
            <a:cxnLst/>
            <a:rect l="l" t="t" r="r" b="b"/>
            <a:pathLst>
              <a:path w="854963" h="1330682">
                <a:moveTo>
                  <a:pt x="0" y="0"/>
                </a:moveTo>
                <a:lnTo>
                  <a:pt x="854964" y="0"/>
                </a:lnTo>
                <a:lnTo>
                  <a:pt x="854964" y="1330682"/>
                </a:lnTo>
                <a:lnTo>
                  <a:pt x="0" y="133068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5" name="Freeform 5"/>
          <p:cNvSpPr/>
          <p:nvPr/>
        </p:nvSpPr>
        <p:spPr>
          <a:xfrm>
            <a:off x="12070462" y="6232322"/>
            <a:ext cx="854963" cy="1330682"/>
          </a:xfrm>
          <a:custGeom>
            <a:avLst/>
            <a:gdLst/>
            <a:ahLst/>
            <a:cxnLst/>
            <a:rect l="l" t="t" r="r" b="b"/>
            <a:pathLst>
              <a:path w="854963" h="1330682">
                <a:moveTo>
                  <a:pt x="0" y="0"/>
                </a:moveTo>
                <a:lnTo>
                  <a:pt x="854963" y="0"/>
                </a:lnTo>
                <a:lnTo>
                  <a:pt x="854963" y="1330682"/>
                </a:lnTo>
                <a:lnTo>
                  <a:pt x="0" y="133068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
        <p:nvSpPr>
          <p:cNvPr id="6" name="AutoShape 6"/>
          <p:cNvSpPr/>
          <p:nvPr/>
        </p:nvSpPr>
        <p:spPr>
          <a:xfrm flipV="1">
            <a:off x="6033504" y="5194315"/>
            <a:ext cx="10654296" cy="0"/>
          </a:xfrm>
          <a:prstGeom prst="line">
            <a:avLst/>
          </a:prstGeom>
          <a:ln w="19050" cap="flat">
            <a:solidFill>
              <a:srgbClr val="858C84"/>
            </a:solidFill>
            <a:prstDash val="solid"/>
            <a:headEnd type="none" w="sm" len="sm"/>
            <a:tailEnd type="none" w="sm" len="sm"/>
          </a:ln>
        </p:spPr>
        <p:txBody>
          <a:bodyPr/>
          <a:lstStyle/>
          <a:p>
            <a:endParaRPr lang="de-DE"/>
          </a:p>
        </p:txBody>
      </p:sp>
      <p:sp>
        <p:nvSpPr>
          <p:cNvPr id="7" name="AutoShape 7"/>
          <p:cNvSpPr/>
          <p:nvPr/>
        </p:nvSpPr>
        <p:spPr>
          <a:xfrm>
            <a:off x="11360652" y="1664751"/>
            <a:ext cx="0" cy="7059129"/>
          </a:xfrm>
          <a:prstGeom prst="line">
            <a:avLst/>
          </a:prstGeom>
          <a:ln w="19050" cap="flat">
            <a:solidFill>
              <a:srgbClr val="858C84"/>
            </a:solidFill>
            <a:prstDash val="solid"/>
            <a:headEnd type="none" w="sm" len="sm"/>
            <a:tailEnd type="none" w="sm" len="sm"/>
          </a:ln>
        </p:spPr>
        <p:txBody>
          <a:bodyPr/>
          <a:lstStyle/>
          <a:p>
            <a:endParaRPr lang="de-DE"/>
          </a:p>
        </p:txBody>
      </p:sp>
      <p:sp>
        <p:nvSpPr>
          <p:cNvPr id="8" name="TextBox 8"/>
          <p:cNvSpPr txBox="1"/>
          <p:nvPr/>
        </p:nvSpPr>
        <p:spPr>
          <a:xfrm>
            <a:off x="7115175" y="2345440"/>
            <a:ext cx="3638550" cy="1282065"/>
          </a:xfrm>
          <a:prstGeom prst="rect">
            <a:avLst/>
          </a:prstGeom>
        </p:spPr>
        <p:txBody>
          <a:bodyPr lIns="0" tIns="0" rIns="0" bIns="0" rtlCol="0" anchor="t">
            <a:spAutoFit/>
          </a:bodyPr>
          <a:lstStyle/>
          <a:p>
            <a:pPr marL="0" lvl="0" indent="0" algn="l">
              <a:lnSpc>
                <a:spcPts val="9600"/>
              </a:lnSpc>
              <a:spcBef>
                <a:spcPct val="0"/>
              </a:spcBef>
            </a:pPr>
            <a:r>
              <a:rPr lang="en-US" sz="9600" u="none" strike="noStrike">
                <a:solidFill>
                  <a:srgbClr val="F6F3ED"/>
                </a:solidFill>
                <a:latin typeface="Urbanist"/>
                <a:ea typeface="Urbanist"/>
                <a:cs typeface="Urbanist"/>
                <a:sym typeface="Urbanist"/>
              </a:rPr>
              <a:t>+340%</a:t>
            </a:r>
          </a:p>
        </p:txBody>
      </p:sp>
      <p:sp>
        <p:nvSpPr>
          <p:cNvPr id="9" name="TextBox 9"/>
          <p:cNvSpPr txBox="1"/>
          <p:nvPr/>
        </p:nvSpPr>
        <p:spPr>
          <a:xfrm>
            <a:off x="6029325" y="4329180"/>
            <a:ext cx="4714875" cy="549910"/>
          </a:xfrm>
          <a:prstGeom prst="rect">
            <a:avLst/>
          </a:prstGeom>
        </p:spPr>
        <p:txBody>
          <a:bodyPr lIns="0" tIns="0" rIns="0" bIns="0" rtlCol="0" anchor="t">
            <a:spAutoFit/>
          </a:bodyPr>
          <a:lstStyle/>
          <a:p>
            <a:pPr marL="0" lvl="0" indent="0" algn="l">
              <a:lnSpc>
                <a:spcPts val="2239"/>
              </a:lnSpc>
              <a:spcBef>
                <a:spcPct val="0"/>
              </a:spcBef>
            </a:pPr>
            <a:r>
              <a:rPr lang="en-US" sz="1599" u="none" strike="noStrike">
                <a:solidFill>
                  <a:srgbClr val="F6F3ED"/>
                </a:solidFill>
                <a:latin typeface="Urbanist"/>
                <a:ea typeface="Urbanist"/>
                <a:cs typeface="Urbanist"/>
                <a:sym typeface="Urbanist"/>
              </a:rPr>
              <a:t>Steigerung durch gezielte Platzierungen im HANDELSBLATT und der WIRTSCHAFTSWOCHE</a:t>
            </a:r>
          </a:p>
        </p:txBody>
      </p:sp>
      <p:sp>
        <p:nvSpPr>
          <p:cNvPr id="10" name="TextBox 10"/>
          <p:cNvSpPr txBox="1"/>
          <p:nvPr/>
        </p:nvSpPr>
        <p:spPr>
          <a:xfrm>
            <a:off x="13058775" y="2345440"/>
            <a:ext cx="3638550" cy="1282065"/>
          </a:xfrm>
          <a:prstGeom prst="rect">
            <a:avLst/>
          </a:prstGeom>
        </p:spPr>
        <p:txBody>
          <a:bodyPr lIns="0" tIns="0" rIns="0" bIns="0" rtlCol="0" anchor="t">
            <a:spAutoFit/>
          </a:bodyPr>
          <a:lstStyle/>
          <a:p>
            <a:pPr marL="0" lvl="0" indent="0" algn="l">
              <a:lnSpc>
                <a:spcPts val="9600"/>
              </a:lnSpc>
              <a:spcBef>
                <a:spcPct val="0"/>
              </a:spcBef>
            </a:pPr>
            <a:r>
              <a:rPr lang="en-US" sz="9600" u="none" strike="noStrike">
                <a:solidFill>
                  <a:srgbClr val="F6F3ED"/>
                </a:solidFill>
                <a:latin typeface="Urbanist"/>
                <a:ea typeface="Urbanist"/>
                <a:cs typeface="Urbanist"/>
                <a:sym typeface="Urbanist"/>
              </a:rPr>
              <a:t>+127</a:t>
            </a:r>
          </a:p>
        </p:txBody>
      </p:sp>
      <p:sp>
        <p:nvSpPr>
          <p:cNvPr id="11" name="TextBox 11"/>
          <p:cNvSpPr txBox="1"/>
          <p:nvPr/>
        </p:nvSpPr>
        <p:spPr>
          <a:xfrm>
            <a:off x="11972925" y="4329180"/>
            <a:ext cx="5048250" cy="549910"/>
          </a:xfrm>
          <a:prstGeom prst="rect">
            <a:avLst/>
          </a:prstGeom>
        </p:spPr>
        <p:txBody>
          <a:bodyPr lIns="0" tIns="0" rIns="0" bIns="0" rtlCol="0" anchor="t">
            <a:spAutoFit/>
          </a:bodyPr>
          <a:lstStyle/>
          <a:p>
            <a:pPr marL="0" lvl="0" indent="0" algn="l">
              <a:lnSpc>
                <a:spcPts val="2239"/>
              </a:lnSpc>
              <a:spcBef>
                <a:spcPct val="0"/>
              </a:spcBef>
            </a:pPr>
            <a:r>
              <a:rPr lang="en-US" sz="1599" u="none" strike="noStrike">
                <a:solidFill>
                  <a:srgbClr val="F6F3ED"/>
                </a:solidFill>
                <a:latin typeface="Urbanist"/>
                <a:ea typeface="Urbanist"/>
                <a:cs typeface="Urbanist"/>
                <a:sym typeface="Urbanist"/>
              </a:rPr>
              <a:t>Veröffentlichungen durch proaktive Medienansprache bei BÖRSE ONLINE und DAS INVESTMENT</a:t>
            </a:r>
          </a:p>
        </p:txBody>
      </p:sp>
      <p:sp>
        <p:nvSpPr>
          <p:cNvPr id="12" name="TextBox 12"/>
          <p:cNvSpPr txBox="1"/>
          <p:nvPr/>
        </p:nvSpPr>
        <p:spPr>
          <a:xfrm>
            <a:off x="9455652" y="1640590"/>
            <a:ext cx="1905000" cy="240665"/>
          </a:xfrm>
          <a:prstGeom prst="rect">
            <a:avLst/>
          </a:prstGeom>
        </p:spPr>
        <p:txBody>
          <a:bodyPr lIns="0" tIns="0" rIns="0" bIns="0" rtlCol="0" anchor="t">
            <a:spAutoFit/>
          </a:bodyPr>
          <a:lstStyle/>
          <a:p>
            <a:pPr marL="0" lvl="0" indent="0" algn="ctr">
              <a:lnSpc>
                <a:spcPts val="1960"/>
              </a:lnSpc>
              <a:spcBef>
                <a:spcPct val="0"/>
              </a:spcBef>
            </a:pPr>
            <a:r>
              <a:rPr lang="en-US" sz="1400" u="none" strike="noStrike">
                <a:solidFill>
                  <a:srgbClr val="15231E"/>
                </a:solidFill>
                <a:latin typeface="Urbanist"/>
                <a:ea typeface="Urbanist"/>
                <a:cs typeface="Urbanist"/>
                <a:sym typeface="Urbanist"/>
              </a:rPr>
              <a:t>REICHWEITE</a:t>
            </a:r>
          </a:p>
        </p:txBody>
      </p:sp>
      <p:sp>
        <p:nvSpPr>
          <p:cNvPr id="13" name="TextBox 13"/>
          <p:cNvSpPr txBox="1"/>
          <p:nvPr/>
        </p:nvSpPr>
        <p:spPr>
          <a:xfrm>
            <a:off x="14878050" y="1534545"/>
            <a:ext cx="2381250" cy="240665"/>
          </a:xfrm>
          <a:prstGeom prst="rect">
            <a:avLst/>
          </a:prstGeom>
        </p:spPr>
        <p:txBody>
          <a:bodyPr lIns="0" tIns="0" rIns="0" bIns="0" rtlCol="0" anchor="t">
            <a:spAutoFit/>
          </a:bodyPr>
          <a:lstStyle/>
          <a:p>
            <a:pPr marL="0" lvl="0" indent="0" algn="ctr">
              <a:lnSpc>
                <a:spcPts val="1960"/>
              </a:lnSpc>
              <a:spcBef>
                <a:spcPct val="0"/>
              </a:spcBef>
            </a:pPr>
            <a:r>
              <a:rPr lang="en-US" sz="1400" u="none" strike="noStrike">
                <a:solidFill>
                  <a:srgbClr val="15231E"/>
                </a:solidFill>
                <a:latin typeface="Urbanist"/>
                <a:ea typeface="Urbanist"/>
                <a:cs typeface="Urbanist"/>
                <a:sym typeface="Urbanist"/>
              </a:rPr>
              <a:t>PRESSEKONTAKTE</a:t>
            </a:r>
          </a:p>
        </p:txBody>
      </p:sp>
      <p:sp>
        <p:nvSpPr>
          <p:cNvPr id="14" name="TextBox 14"/>
          <p:cNvSpPr txBox="1"/>
          <p:nvPr/>
        </p:nvSpPr>
        <p:spPr>
          <a:xfrm>
            <a:off x="7115175" y="6345940"/>
            <a:ext cx="3638550" cy="1282065"/>
          </a:xfrm>
          <a:prstGeom prst="rect">
            <a:avLst/>
          </a:prstGeom>
        </p:spPr>
        <p:txBody>
          <a:bodyPr lIns="0" tIns="0" rIns="0" bIns="0" rtlCol="0" anchor="t">
            <a:spAutoFit/>
          </a:bodyPr>
          <a:lstStyle/>
          <a:p>
            <a:pPr marL="0" lvl="0" indent="0" algn="l">
              <a:lnSpc>
                <a:spcPts val="9600"/>
              </a:lnSpc>
              <a:spcBef>
                <a:spcPct val="0"/>
              </a:spcBef>
            </a:pPr>
            <a:r>
              <a:rPr lang="en-US" sz="9600" u="none" strike="noStrike">
                <a:solidFill>
                  <a:srgbClr val="F6F3ED"/>
                </a:solidFill>
                <a:latin typeface="Urbanist"/>
                <a:ea typeface="Urbanist"/>
                <a:cs typeface="Urbanist"/>
                <a:sym typeface="Urbanist"/>
              </a:rPr>
              <a:t>+89%</a:t>
            </a:r>
          </a:p>
        </p:txBody>
      </p:sp>
      <p:sp>
        <p:nvSpPr>
          <p:cNvPr id="15" name="TextBox 15"/>
          <p:cNvSpPr txBox="1"/>
          <p:nvPr/>
        </p:nvSpPr>
        <p:spPr>
          <a:xfrm>
            <a:off x="6038850" y="8047105"/>
            <a:ext cx="4714875" cy="549910"/>
          </a:xfrm>
          <a:prstGeom prst="rect">
            <a:avLst/>
          </a:prstGeom>
        </p:spPr>
        <p:txBody>
          <a:bodyPr lIns="0" tIns="0" rIns="0" bIns="0" rtlCol="0" anchor="t">
            <a:spAutoFit/>
          </a:bodyPr>
          <a:lstStyle/>
          <a:p>
            <a:pPr marL="0" lvl="0" indent="0" algn="l">
              <a:lnSpc>
                <a:spcPts val="2239"/>
              </a:lnSpc>
              <a:spcBef>
                <a:spcPct val="0"/>
              </a:spcBef>
            </a:pPr>
            <a:r>
              <a:rPr lang="en-US" sz="1599" u="none" strike="noStrike">
                <a:solidFill>
                  <a:srgbClr val="F6F3ED"/>
                </a:solidFill>
                <a:latin typeface="Urbanist"/>
                <a:ea typeface="Urbanist"/>
                <a:cs typeface="Urbanist"/>
                <a:sym typeface="Urbanist"/>
              </a:rPr>
              <a:t>Anteil in der Branchenberichterstattung durch Thought-Leadership-Kampagnen in der F.A.S.</a:t>
            </a:r>
          </a:p>
        </p:txBody>
      </p:sp>
      <p:sp>
        <p:nvSpPr>
          <p:cNvPr id="16" name="TextBox 16"/>
          <p:cNvSpPr txBox="1"/>
          <p:nvPr/>
        </p:nvSpPr>
        <p:spPr>
          <a:xfrm>
            <a:off x="13058775" y="6345940"/>
            <a:ext cx="3638550" cy="1282065"/>
          </a:xfrm>
          <a:prstGeom prst="rect">
            <a:avLst/>
          </a:prstGeom>
        </p:spPr>
        <p:txBody>
          <a:bodyPr lIns="0" tIns="0" rIns="0" bIns="0" rtlCol="0" anchor="t">
            <a:spAutoFit/>
          </a:bodyPr>
          <a:lstStyle/>
          <a:p>
            <a:pPr marL="0" lvl="0" indent="0" algn="l">
              <a:lnSpc>
                <a:spcPts val="9600"/>
              </a:lnSpc>
              <a:spcBef>
                <a:spcPct val="0"/>
              </a:spcBef>
            </a:pPr>
            <a:r>
              <a:rPr lang="en-US" sz="9600" u="none" strike="noStrike">
                <a:solidFill>
                  <a:srgbClr val="F6F3ED"/>
                </a:solidFill>
                <a:latin typeface="Urbanist"/>
                <a:ea typeface="Urbanist"/>
                <a:cs typeface="Urbanist"/>
                <a:sym typeface="Urbanist"/>
              </a:rPr>
              <a:t>2,4M</a:t>
            </a:r>
          </a:p>
        </p:txBody>
      </p:sp>
      <p:sp>
        <p:nvSpPr>
          <p:cNvPr id="17" name="TextBox 17"/>
          <p:cNvSpPr txBox="1"/>
          <p:nvPr/>
        </p:nvSpPr>
        <p:spPr>
          <a:xfrm>
            <a:off x="11972925" y="8047105"/>
            <a:ext cx="4714875" cy="549910"/>
          </a:xfrm>
          <a:prstGeom prst="rect">
            <a:avLst/>
          </a:prstGeom>
        </p:spPr>
        <p:txBody>
          <a:bodyPr lIns="0" tIns="0" rIns="0" bIns="0" rtlCol="0" anchor="t">
            <a:spAutoFit/>
          </a:bodyPr>
          <a:lstStyle/>
          <a:p>
            <a:pPr marL="0" lvl="0" indent="0" algn="l">
              <a:lnSpc>
                <a:spcPts val="2239"/>
              </a:lnSpc>
              <a:spcBef>
                <a:spcPct val="0"/>
              </a:spcBef>
            </a:pPr>
            <a:r>
              <a:rPr lang="en-US" sz="1599" u="none" strike="noStrike">
                <a:solidFill>
                  <a:srgbClr val="F6F3ED"/>
                </a:solidFill>
                <a:latin typeface="Urbanist"/>
                <a:ea typeface="Urbanist"/>
                <a:cs typeface="Urbanist"/>
                <a:sym typeface="Urbanist"/>
              </a:rPr>
              <a:t>Gesamtreichweite durch Exklusivinterviews und Gastbeiträge in allen fünf Leitmedien</a:t>
            </a:r>
          </a:p>
        </p:txBody>
      </p:sp>
      <p:sp>
        <p:nvSpPr>
          <p:cNvPr id="18" name="TextBox 18"/>
          <p:cNvSpPr txBox="1"/>
          <p:nvPr/>
        </p:nvSpPr>
        <p:spPr>
          <a:xfrm>
            <a:off x="9455652" y="5535045"/>
            <a:ext cx="1905000" cy="240665"/>
          </a:xfrm>
          <a:prstGeom prst="rect">
            <a:avLst/>
          </a:prstGeom>
        </p:spPr>
        <p:txBody>
          <a:bodyPr lIns="0" tIns="0" rIns="0" bIns="0" rtlCol="0" anchor="t">
            <a:spAutoFit/>
          </a:bodyPr>
          <a:lstStyle/>
          <a:p>
            <a:pPr marL="0" lvl="0" indent="0" algn="ctr">
              <a:lnSpc>
                <a:spcPts val="1960"/>
              </a:lnSpc>
              <a:spcBef>
                <a:spcPct val="0"/>
              </a:spcBef>
            </a:pPr>
            <a:r>
              <a:rPr lang="en-US" sz="1400" u="none" strike="noStrike">
                <a:solidFill>
                  <a:srgbClr val="15231E"/>
                </a:solidFill>
                <a:latin typeface="Urbanist"/>
                <a:ea typeface="Urbanist"/>
                <a:cs typeface="Urbanist"/>
                <a:sym typeface="Urbanist"/>
              </a:rPr>
              <a:t>SHARE OF VOICE</a:t>
            </a:r>
          </a:p>
        </p:txBody>
      </p:sp>
      <p:sp>
        <p:nvSpPr>
          <p:cNvPr id="19" name="TextBox 19"/>
          <p:cNvSpPr txBox="1"/>
          <p:nvPr/>
        </p:nvSpPr>
        <p:spPr>
          <a:xfrm>
            <a:off x="15116175" y="5535045"/>
            <a:ext cx="1905000" cy="240665"/>
          </a:xfrm>
          <a:prstGeom prst="rect">
            <a:avLst/>
          </a:prstGeom>
        </p:spPr>
        <p:txBody>
          <a:bodyPr lIns="0" tIns="0" rIns="0" bIns="0" rtlCol="0" anchor="t">
            <a:spAutoFit/>
          </a:bodyPr>
          <a:lstStyle/>
          <a:p>
            <a:pPr marL="0" lvl="0" indent="0" algn="ctr">
              <a:lnSpc>
                <a:spcPts val="1960"/>
              </a:lnSpc>
              <a:spcBef>
                <a:spcPct val="0"/>
              </a:spcBef>
            </a:pPr>
            <a:r>
              <a:rPr lang="en-US" sz="1400" u="none" strike="noStrike">
                <a:solidFill>
                  <a:srgbClr val="15231E"/>
                </a:solidFill>
                <a:latin typeface="Urbanist"/>
                <a:ea typeface="Urbanist"/>
                <a:cs typeface="Urbanist"/>
                <a:sym typeface="Urbanist"/>
              </a:rPr>
              <a:t>IMPRESSIONEN</a:t>
            </a:r>
          </a:p>
        </p:txBody>
      </p:sp>
      <p:sp>
        <p:nvSpPr>
          <p:cNvPr id="20" name="TextBox 20"/>
          <p:cNvSpPr txBox="1"/>
          <p:nvPr/>
        </p:nvSpPr>
        <p:spPr>
          <a:xfrm>
            <a:off x="1028700" y="1012825"/>
            <a:ext cx="4705350" cy="1264920"/>
          </a:xfrm>
          <a:prstGeom prst="rect">
            <a:avLst/>
          </a:prstGeom>
        </p:spPr>
        <p:txBody>
          <a:bodyPr lIns="0" tIns="0" rIns="0" bIns="0" rtlCol="0" anchor="t">
            <a:spAutoFit/>
          </a:bodyPr>
          <a:lstStyle/>
          <a:p>
            <a:pPr marL="0" lvl="0" indent="0" algn="l">
              <a:lnSpc>
                <a:spcPts val="4800"/>
              </a:lnSpc>
              <a:spcBef>
                <a:spcPct val="0"/>
              </a:spcBef>
            </a:pPr>
            <a:r>
              <a:rPr lang="en-US" sz="4800">
                <a:solidFill>
                  <a:srgbClr val="F6F3ED"/>
                </a:solidFill>
                <a:latin typeface="Urbanist"/>
                <a:ea typeface="Urbanist"/>
                <a:cs typeface="Urbanist"/>
                <a:sym typeface="Urbanist"/>
              </a:rPr>
              <a:t>Mandanten-Sichtbarkeit</a:t>
            </a:r>
          </a:p>
        </p:txBody>
      </p:sp>
      <p:sp>
        <p:nvSpPr>
          <p:cNvPr id="21" name="Freeform 21"/>
          <p:cNvSpPr/>
          <p:nvPr/>
        </p:nvSpPr>
        <p:spPr>
          <a:xfrm>
            <a:off x="1028700" y="8909141"/>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3"/>
            <a:stretch>
              <a:fillRect/>
            </a:stretch>
          </a:blipFill>
        </p:spPr>
        <p:txBody>
          <a:bodyPr/>
          <a:lstStyle/>
          <a:p>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AutoShape 2"/>
          <p:cNvSpPr/>
          <p:nvPr/>
        </p:nvSpPr>
        <p:spPr>
          <a:xfrm>
            <a:off x="8191500" y="5934977"/>
            <a:ext cx="1905000" cy="0"/>
          </a:xfrm>
          <a:prstGeom prst="line">
            <a:avLst/>
          </a:prstGeom>
          <a:ln w="19050" cap="rnd">
            <a:solidFill>
              <a:srgbClr val="E6A23C"/>
            </a:solidFill>
            <a:prstDash val="solid"/>
            <a:headEnd type="none" w="sm" len="sm"/>
            <a:tailEnd type="none" w="sm" len="sm"/>
          </a:ln>
        </p:spPr>
        <p:txBody>
          <a:bodyPr/>
          <a:lstStyle/>
          <a:p>
            <a:endParaRPr lang="de-DE"/>
          </a:p>
        </p:txBody>
      </p:sp>
      <p:sp>
        <p:nvSpPr>
          <p:cNvPr id="3" name="Freeform 3"/>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
        <p:nvSpPr>
          <p:cNvPr id="4" name="Freeform 4"/>
          <p:cNvSpPr/>
          <p:nvPr/>
        </p:nvSpPr>
        <p:spPr>
          <a:xfrm>
            <a:off x="6074704" y="2569128"/>
            <a:ext cx="6138591" cy="5148743"/>
          </a:xfrm>
          <a:custGeom>
            <a:avLst/>
            <a:gdLst/>
            <a:ahLst/>
            <a:cxnLst/>
            <a:rect l="l" t="t" r="r" b="b"/>
            <a:pathLst>
              <a:path w="6138591" h="5148743">
                <a:moveTo>
                  <a:pt x="0" y="0"/>
                </a:moveTo>
                <a:lnTo>
                  <a:pt x="6138592" y="0"/>
                </a:lnTo>
                <a:lnTo>
                  <a:pt x="6138592" y="5148744"/>
                </a:lnTo>
                <a:lnTo>
                  <a:pt x="0" y="5148744"/>
                </a:lnTo>
                <a:lnTo>
                  <a:pt x="0" y="0"/>
                </a:lnTo>
                <a:close/>
              </a:path>
            </a:pathLst>
          </a:custGeom>
          <a:blipFill>
            <a:blip>
              <a:alphaModFix amt="15000"/>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 name="TextBox 5"/>
          <p:cNvSpPr txBox="1"/>
          <p:nvPr/>
        </p:nvSpPr>
        <p:spPr>
          <a:xfrm>
            <a:off x="3429000" y="3734702"/>
            <a:ext cx="11430000" cy="1661795"/>
          </a:xfrm>
          <a:prstGeom prst="rect">
            <a:avLst/>
          </a:prstGeom>
        </p:spPr>
        <p:txBody>
          <a:bodyPr lIns="0" tIns="0" rIns="0" bIns="0" rtlCol="0" anchor="t">
            <a:spAutoFit/>
          </a:bodyPr>
          <a:lstStyle/>
          <a:p>
            <a:pPr marL="0" lvl="0" indent="0" algn="ctr">
              <a:lnSpc>
                <a:spcPts val="4480"/>
              </a:lnSpc>
              <a:spcBef>
                <a:spcPct val="0"/>
              </a:spcBef>
            </a:pPr>
            <a:r>
              <a:rPr lang="en-US" sz="3200" u="none" strike="noStrike">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a:t>
            </a:r>
          </a:p>
        </p:txBody>
      </p:sp>
      <p:sp>
        <p:nvSpPr>
          <p:cNvPr id="6" name="TextBox 6"/>
          <p:cNvSpPr txBox="1"/>
          <p:nvPr/>
        </p:nvSpPr>
        <p:spPr>
          <a:xfrm>
            <a:off x="7239000" y="6296927"/>
            <a:ext cx="3810000" cy="323850"/>
          </a:xfrm>
          <a:prstGeom prst="rect">
            <a:avLst/>
          </a:prstGeom>
        </p:spPr>
        <p:txBody>
          <a:bodyPr lIns="0" tIns="0" rIns="0" bIns="0" rtlCol="0" anchor="t">
            <a:spAutoFit/>
          </a:bodyPr>
          <a:lstStyle/>
          <a:p>
            <a:pPr marL="0" lvl="0" indent="0" algn="ctr">
              <a:lnSpc>
                <a:spcPts val="2400"/>
              </a:lnSpc>
              <a:spcBef>
                <a:spcPct val="0"/>
              </a:spcBef>
            </a:pPr>
            <a:r>
              <a:rPr lang="en-US" sz="2000" u="none" strike="noStrike">
                <a:solidFill>
                  <a:srgbClr val="F6F3ED"/>
                </a:solidFill>
                <a:latin typeface="Urbanist"/>
                <a:ea typeface="Urbanist"/>
                <a:cs typeface="Urbanist"/>
                <a:sym typeface="Urbanist"/>
              </a:rPr>
              <a:t>VORNAME NACHNAME</a:t>
            </a:r>
          </a:p>
        </p:txBody>
      </p:sp>
      <p:sp>
        <p:nvSpPr>
          <p:cNvPr id="7" name="TextBox 7"/>
          <p:cNvSpPr txBox="1"/>
          <p:nvPr/>
        </p:nvSpPr>
        <p:spPr>
          <a:xfrm>
            <a:off x="7239000" y="6687452"/>
            <a:ext cx="3810000" cy="247650"/>
          </a:xfrm>
          <a:prstGeom prst="rect">
            <a:avLst/>
          </a:prstGeom>
        </p:spPr>
        <p:txBody>
          <a:bodyPr lIns="0" tIns="0" rIns="0" bIns="0" rtlCol="0" anchor="t">
            <a:spAutoFit/>
          </a:bodyPr>
          <a:lstStyle/>
          <a:p>
            <a:pPr marL="0" lvl="0" indent="0" algn="ctr">
              <a:lnSpc>
                <a:spcPts val="1919"/>
              </a:lnSpc>
              <a:spcBef>
                <a:spcPct val="0"/>
              </a:spcBef>
            </a:pPr>
            <a:r>
              <a:rPr lang="en-US" sz="1599" u="none" strike="noStrike">
                <a:solidFill>
                  <a:srgbClr val="858C84"/>
                </a:solidFill>
                <a:latin typeface="Urbanist"/>
                <a:ea typeface="Urbanist"/>
                <a:cs typeface="Urbanist"/>
                <a:sym typeface="Urbanist"/>
              </a:rPr>
              <a:t>Position / Medium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2286000" y="7753350"/>
            <a:ext cx="7620000" cy="491490"/>
          </a:xfrm>
          <a:prstGeom prst="rect">
            <a:avLst/>
          </a:prstGeom>
        </p:spPr>
        <p:txBody>
          <a:bodyPr lIns="0" tIns="0" rIns="0" bIns="0" rtlCol="0" anchor="t">
            <a:spAutoFit/>
          </a:bodyPr>
          <a:lstStyle/>
          <a:p>
            <a:pPr marL="0" lvl="0" indent="0" algn="l">
              <a:lnSpc>
                <a:spcPts val="3600"/>
              </a:lnSpc>
              <a:spcBef>
                <a:spcPct val="0"/>
              </a:spcBef>
            </a:pPr>
            <a:r>
              <a:rPr lang="en-US" sz="3600" u="none" strike="noStrike">
                <a:solidFill>
                  <a:srgbClr val="F6F3ED"/>
                </a:solidFill>
                <a:latin typeface="Urbanist"/>
                <a:ea typeface="Urbanist"/>
                <a:cs typeface="Urbanist"/>
                <a:sym typeface="Urbanist"/>
              </a:rPr>
              <a:t>TEAM &amp; KONTAKT</a:t>
            </a:r>
          </a:p>
        </p:txBody>
      </p:sp>
      <p:sp>
        <p:nvSpPr>
          <p:cNvPr id="3" name="AutoShape 3"/>
          <p:cNvSpPr/>
          <p:nvPr/>
        </p:nvSpPr>
        <p:spPr>
          <a:xfrm>
            <a:off x="1028700" y="7429500"/>
            <a:ext cx="9448800" cy="0"/>
          </a:xfrm>
          <a:prstGeom prst="line">
            <a:avLst/>
          </a:prstGeom>
          <a:ln w="9525" cap="rnd">
            <a:solidFill>
              <a:srgbClr val="858C84">
                <a:alpha val="29804"/>
              </a:srgbClr>
            </a:solidFill>
            <a:prstDash val="solid"/>
            <a:headEnd type="none" w="sm" len="sm"/>
            <a:tailEnd type="none" w="sm" len="sm"/>
          </a:ln>
        </p:spPr>
        <p:txBody>
          <a:bodyPr/>
          <a:lstStyle/>
          <a:p>
            <a:endParaRPr lang="de-DE"/>
          </a:p>
        </p:txBody>
      </p:sp>
      <p:sp>
        <p:nvSpPr>
          <p:cNvPr id="4" name="TextBox 4"/>
          <p:cNvSpPr txBox="1"/>
          <p:nvPr/>
        </p:nvSpPr>
        <p:spPr>
          <a:xfrm>
            <a:off x="2286000" y="6610350"/>
            <a:ext cx="7620000" cy="491490"/>
          </a:xfrm>
          <a:prstGeom prst="rect">
            <a:avLst/>
          </a:prstGeom>
        </p:spPr>
        <p:txBody>
          <a:bodyPr lIns="0" tIns="0" rIns="0" bIns="0" rtlCol="0" anchor="t">
            <a:spAutoFit/>
          </a:bodyPr>
          <a:lstStyle/>
          <a:p>
            <a:pPr marL="0" lvl="0" indent="0" algn="l">
              <a:lnSpc>
                <a:spcPts val="3600"/>
              </a:lnSpc>
              <a:spcBef>
                <a:spcPct val="0"/>
              </a:spcBef>
            </a:pPr>
            <a:r>
              <a:rPr lang="en-US" sz="3600" u="none" strike="noStrike">
                <a:solidFill>
                  <a:srgbClr val="F6F3ED"/>
                </a:solidFill>
                <a:latin typeface="Urbanist"/>
                <a:ea typeface="Urbanist"/>
                <a:cs typeface="Urbanist"/>
                <a:sym typeface="Urbanist"/>
              </a:rPr>
              <a:t>STRATEGIE &amp; MASSNAHMEN</a:t>
            </a:r>
          </a:p>
        </p:txBody>
      </p:sp>
      <p:sp>
        <p:nvSpPr>
          <p:cNvPr id="5" name="AutoShape 5"/>
          <p:cNvSpPr/>
          <p:nvPr/>
        </p:nvSpPr>
        <p:spPr>
          <a:xfrm>
            <a:off x="1028700" y="6286500"/>
            <a:ext cx="9448800" cy="0"/>
          </a:xfrm>
          <a:prstGeom prst="line">
            <a:avLst/>
          </a:prstGeom>
          <a:ln w="9525" cap="rnd">
            <a:solidFill>
              <a:srgbClr val="858C84">
                <a:alpha val="29804"/>
              </a:srgbClr>
            </a:solidFill>
            <a:prstDash val="solid"/>
            <a:headEnd type="none" w="sm" len="sm"/>
            <a:tailEnd type="none" w="sm" len="sm"/>
          </a:ln>
        </p:spPr>
        <p:txBody>
          <a:bodyPr/>
          <a:lstStyle/>
          <a:p>
            <a:endParaRPr lang="de-DE"/>
          </a:p>
        </p:txBody>
      </p:sp>
      <p:sp>
        <p:nvSpPr>
          <p:cNvPr id="6" name="TextBox 6"/>
          <p:cNvSpPr txBox="1"/>
          <p:nvPr/>
        </p:nvSpPr>
        <p:spPr>
          <a:xfrm>
            <a:off x="2286000" y="5467350"/>
            <a:ext cx="7620000" cy="491490"/>
          </a:xfrm>
          <a:prstGeom prst="rect">
            <a:avLst/>
          </a:prstGeom>
        </p:spPr>
        <p:txBody>
          <a:bodyPr lIns="0" tIns="0" rIns="0" bIns="0" rtlCol="0" anchor="t">
            <a:spAutoFit/>
          </a:bodyPr>
          <a:lstStyle/>
          <a:p>
            <a:pPr marL="0" lvl="0" indent="0" algn="l">
              <a:lnSpc>
                <a:spcPts val="3600"/>
              </a:lnSpc>
              <a:spcBef>
                <a:spcPct val="0"/>
              </a:spcBef>
            </a:pPr>
            <a:r>
              <a:rPr lang="en-US" sz="3600" u="none" strike="noStrike">
                <a:solidFill>
                  <a:srgbClr val="F6F3ED"/>
                </a:solidFill>
                <a:latin typeface="Urbanist"/>
                <a:ea typeface="Urbanist"/>
                <a:cs typeface="Urbanist"/>
                <a:sym typeface="Urbanist"/>
              </a:rPr>
              <a:t>REFERENZEN &amp; CASE STUDIES</a:t>
            </a:r>
          </a:p>
        </p:txBody>
      </p:sp>
      <p:sp>
        <p:nvSpPr>
          <p:cNvPr id="7" name="AutoShape 7"/>
          <p:cNvSpPr/>
          <p:nvPr/>
        </p:nvSpPr>
        <p:spPr>
          <a:xfrm>
            <a:off x="1028700" y="5143500"/>
            <a:ext cx="9448800" cy="0"/>
          </a:xfrm>
          <a:prstGeom prst="line">
            <a:avLst/>
          </a:prstGeom>
          <a:ln w="9525" cap="rnd">
            <a:solidFill>
              <a:srgbClr val="858C84">
                <a:alpha val="29804"/>
              </a:srgbClr>
            </a:solidFill>
            <a:prstDash val="solid"/>
            <a:headEnd type="none" w="sm" len="sm"/>
            <a:tailEnd type="none" w="sm" len="sm"/>
          </a:ln>
        </p:spPr>
        <p:txBody>
          <a:bodyPr/>
          <a:lstStyle/>
          <a:p>
            <a:endParaRPr lang="de-DE"/>
          </a:p>
        </p:txBody>
      </p:sp>
      <p:sp>
        <p:nvSpPr>
          <p:cNvPr id="8" name="TextBox 8"/>
          <p:cNvSpPr txBox="1"/>
          <p:nvPr/>
        </p:nvSpPr>
        <p:spPr>
          <a:xfrm>
            <a:off x="2286000" y="4324350"/>
            <a:ext cx="7620000" cy="491490"/>
          </a:xfrm>
          <a:prstGeom prst="rect">
            <a:avLst/>
          </a:prstGeom>
        </p:spPr>
        <p:txBody>
          <a:bodyPr lIns="0" tIns="0" rIns="0" bIns="0" rtlCol="0" anchor="t">
            <a:spAutoFit/>
          </a:bodyPr>
          <a:lstStyle/>
          <a:p>
            <a:pPr marL="0" lvl="0" indent="0" algn="l">
              <a:lnSpc>
                <a:spcPts val="3600"/>
              </a:lnSpc>
              <a:spcBef>
                <a:spcPct val="0"/>
              </a:spcBef>
            </a:pPr>
            <a:r>
              <a:rPr lang="en-US" sz="3600" u="none" strike="noStrike">
                <a:solidFill>
                  <a:srgbClr val="F6F3ED"/>
                </a:solidFill>
                <a:latin typeface="Urbanist"/>
                <a:ea typeface="Urbanist"/>
                <a:cs typeface="Urbanist"/>
                <a:sym typeface="Urbanist"/>
              </a:rPr>
              <a:t>LEISTUNGSPORTFOLIO</a:t>
            </a:r>
          </a:p>
        </p:txBody>
      </p:sp>
      <p:sp>
        <p:nvSpPr>
          <p:cNvPr id="9" name="AutoShape 9"/>
          <p:cNvSpPr/>
          <p:nvPr/>
        </p:nvSpPr>
        <p:spPr>
          <a:xfrm>
            <a:off x="1028700" y="4000500"/>
            <a:ext cx="9448800" cy="0"/>
          </a:xfrm>
          <a:prstGeom prst="line">
            <a:avLst/>
          </a:prstGeom>
          <a:ln w="9525" cap="rnd">
            <a:solidFill>
              <a:srgbClr val="858C84">
                <a:alpha val="29804"/>
              </a:srgbClr>
            </a:solidFill>
            <a:prstDash val="solid"/>
            <a:headEnd type="none" w="sm" len="sm"/>
            <a:tailEnd type="none" w="sm" len="sm"/>
          </a:ln>
        </p:spPr>
        <p:txBody>
          <a:bodyPr/>
          <a:lstStyle/>
          <a:p>
            <a:endParaRPr lang="de-DE"/>
          </a:p>
        </p:txBody>
      </p:sp>
      <p:sp>
        <p:nvSpPr>
          <p:cNvPr id="10" name="TextBox 10"/>
          <p:cNvSpPr txBox="1"/>
          <p:nvPr/>
        </p:nvSpPr>
        <p:spPr>
          <a:xfrm>
            <a:off x="2286000" y="3181350"/>
            <a:ext cx="7620000" cy="491490"/>
          </a:xfrm>
          <a:prstGeom prst="rect">
            <a:avLst/>
          </a:prstGeom>
        </p:spPr>
        <p:txBody>
          <a:bodyPr lIns="0" tIns="0" rIns="0" bIns="0" rtlCol="0" anchor="t">
            <a:spAutoFit/>
          </a:bodyPr>
          <a:lstStyle/>
          <a:p>
            <a:pPr marL="0" lvl="0" indent="0" algn="l">
              <a:lnSpc>
                <a:spcPts val="3600"/>
              </a:lnSpc>
              <a:spcBef>
                <a:spcPct val="0"/>
              </a:spcBef>
            </a:pPr>
            <a:r>
              <a:rPr lang="en-US" sz="3600" u="none" strike="noStrike">
                <a:solidFill>
                  <a:srgbClr val="F6F3ED"/>
                </a:solidFill>
                <a:latin typeface="Urbanist"/>
                <a:ea typeface="Urbanist"/>
                <a:cs typeface="Urbanist"/>
                <a:sym typeface="Urbanist"/>
              </a:rPr>
              <a:t>UNTERNEHMEN &amp; POSITIONIERUNG</a:t>
            </a:r>
          </a:p>
        </p:txBody>
      </p:sp>
      <p:sp>
        <p:nvSpPr>
          <p:cNvPr id="11" name="TextBox 11"/>
          <p:cNvSpPr txBox="1"/>
          <p:nvPr/>
        </p:nvSpPr>
        <p:spPr>
          <a:xfrm>
            <a:off x="895350" y="800100"/>
            <a:ext cx="7620000" cy="1185752"/>
          </a:xfrm>
          <a:prstGeom prst="rect">
            <a:avLst/>
          </a:prstGeom>
        </p:spPr>
        <p:txBody>
          <a:bodyPr lIns="0" tIns="0" rIns="0" bIns="0" rtlCol="0" anchor="t">
            <a:spAutoFit/>
          </a:bodyPr>
          <a:lstStyle/>
          <a:p>
            <a:pPr marL="0" lvl="0" indent="0" algn="l">
              <a:lnSpc>
                <a:spcPts val="8323"/>
              </a:lnSpc>
              <a:spcBef>
                <a:spcPct val="0"/>
              </a:spcBef>
            </a:pPr>
            <a:r>
              <a:rPr lang="en-US" sz="10404" u="none" strike="noStrike">
                <a:solidFill>
                  <a:srgbClr val="F6F3ED"/>
                </a:solidFill>
                <a:latin typeface="Urbanist"/>
                <a:ea typeface="Urbanist"/>
                <a:cs typeface="Urbanist"/>
                <a:sym typeface="Urbanist"/>
              </a:rPr>
              <a:t>AGENDA</a:t>
            </a:r>
          </a:p>
        </p:txBody>
      </p:sp>
      <p:sp>
        <p:nvSpPr>
          <p:cNvPr id="12" name="TextBox 12"/>
          <p:cNvSpPr txBox="1"/>
          <p:nvPr/>
        </p:nvSpPr>
        <p:spPr>
          <a:xfrm>
            <a:off x="1028700" y="3124200"/>
            <a:ext cx="1143000" cy="655320"/>
          </a:xfrm>
          <a:prstGeom prst="rect">
            <a:avLst/>
          </a:prstGeom>
        </p:spPr>
        <p:txBody>
          <a:bodyPr lIns="0" tIns="0" rIns="0" bIns="0" rtlCol="0" anchor="t">
            <a:spAutoFit/>
          </a:bodyPr>
          <a:lstStyle/>
          <a:p>
            <a:pPr marL="0" lvl="0" indent="0" algn="l">
              <a:lnSpc>
                <a:spcPts val="4800"/>
              </a:lnSpc>
              <a:spcBef>
                <a:spcPct val="0"/>
              </a:spcBef>
            </a:pPr>
            <a:r>
              <a:rPr lang="en-US" sz="4800" u="none" strike="noStrike">
                <a:solidFill>
                  <a:srgbClr val="E6A23C"/>
                </a:solidFill>
                <a:latin typeface="Urbanist"/>
                <a:ea typeface="Urbanist"/>
                <a:cs typeface="Urbanist"/>
                <a:sym typeface="Urbanist"/>
              </a:rPr>
              <a:t>01</a:t>
            </a:r>
          </a:p>
        </p:txBody>
      </p:sp>
      <p:sp>
        <p:nvSpPr>
          <p:cNvPr id="13" name="TextBox 13"/>
          <p:cNvSpPr txBox="1"/>
          <p:nvPr/>
        </p:nvSpPr>
        <p:spPr>
          <a:xfrm>
            <a:off x="1028700" y="4267200"/>
            <a:ext cx="1143000" cy="655320"/>
          </a:xfrm>
          <a:prstGeom prst="rect">
            <a:avLst/>
          </a:prstGeom>
        </p:spPr>
        <p:txBody>
          <a:bodyPr lIns="0" tIns="0" rIns="0" bIns="0" rtlCol="0" anchor="t">
            <a:spAutoFit/>
          </a:bodyPr>
          <a:lstStyle/>
          <a:p>
            <a:pPr marL="0" lvl="0" indent="0" algn="l">
              <a:lnSpc>
                <a:spcPts val="4800"/>
              </a:lnSpc>
              <a:spcBef>
                <a:spcPct val="0"/>
              </a:spcBef>
            </a:pPr>
            <a:r>
              <a:rPr lang="en-US" sz="4800" u="none" strike="noStrike">
                <a:solidFill>
                  <a:srgbClr val="E6A23C"/>
                </a:solidFill>
                <a:latin typeface="Urbanist"/>
                <a:ea typeface="Urbanist"/>
                <a:cs typeface="Urbanist"/>
                <a:sym typeface="Urbanist"/>
              </a:rPr>
              <a:t>02</a:t>
            </a:r>
          </a:p>
        </p:txBody>
      </p:sp>
      <p:sp>
        <p:nvSpPr>
          <p:cNvPr id="14" name="TextBox 14"/>
          <p:cNvSpPr txBox="1"/>
          <p:nvPr/>
        </p:nvSpPr>
        <p:spPr>
          <a:xfrm>
            <a:off x="1028700" y="5410200"/>
            <a:ext cx="1143000" cy="655320"/>
          </a:xfrm>
          <a:prstGeom prst="rect">
            <a:avLst/>
          </a:prstGeom>
        </p:spPr>
        <p:txBody>
          <a:bodyPr lIns="0" tIns="0" rIns="0" bIns="0" rtlCol="0" anchor="t">
            <a:spAutoFit/>
          </a:bodyPr>
          <a:lstStyle/>
          <a:p>
            <a:pPr marL="0" lvl="0" indent="0" algn="l">
              <a:lnSpc>
                <a:spcPts val="4800"/>
              </a:lnSpc>
              <a:spcBef>
                <a:spcPct val="0"/>
              </a:spcBef>
            </a:pPr>
            <a:r>
              <a:rPr lang="en-US" sz="4800" u="none" strike="noStrike">
                <a:solidFill>
                  <a:srgbClr val="E6A23C"/>
                </a:solidFill>
                <a:latin typeface="Urbanist"/>
                <a:ea typeface="Urbanist"/>
                <a:cs typeface="Urbanist"/>
                <a:sym typeface="Urbanist"/>
              </a:rPr>
              <a:t>03</a:t>
            </a:r>
          </a:p>
        </p:txBody>
      </p:sp>
      <p:sp>
        <p:nvSpPr>
          <p:cNvPr id="15" name="TextBox 15"/>
          <p:cNvSpPr txBox="1"/>
          <p:nvPr/>
        </p:nvSpPr>
        <p:spPr>
          <a:xfrm>
            <a:off x="1028700" y="6553200"/>
            <a:ext cx="1143000" cy="655320"/>
          </a:xfrm>
          <a:prstGeom prst="rect">
            <a:avLst/>
          </a:prstGeom>
        </p:spPr>
        <p:txBody>
          <a:bodyPr lIns="0" tIns="0" rIns="0" bIns="0" rtlCol="0" anchor="t">
            <a:spAutoFit/>
          </a:bodyPr>
          <a:lstStyle/>
          <a:p>
            <a:pPr marL="0" lvl="0" indent="0" algn="l">
              <a:lnSpc>
                <a:spcPts val="4800"/>
              </a:lnSpc>
              <a:spcBef>
                <a:spcPct val="0"/>
              </a:spcBef>
            </a:pPr>
            <a:r>
              <a:rPr lang="en-US" sz="4800" u="none" strike="noStrike">
                <a:solidFill>
                  <a:srgbClr val="E6A23C"/>
                </a:solidFill>
                <a:latin typeface="Urbanist"/>
                <a:ea typeface="Urbanist"/>
                <a:cs typeface="Urbanist"/>
                <a:sym typeface="Urbanist"/>
              </a:rPr>
              <a:t>04</a:t>
            </a:r>
          </a:p>
        </p:txBody>
      </p:sp>
      <p:sp>
        <p:nvSpPr>
          <p:cNvPr id="16" name="TextBox 16"/>
          <p:cNvSpPr txBox="1"/>
          <p:nvPr/>
        </p:nvSpPr>
        <p:spPr>
          <a:xfrm>
            <a:off x="1028700" y="7696200"/>
            <a:ext cx="1143000" cy="655320"/>
          </a:xfrm>
          <a:prstGeom prst="rect">
            <a:avLst/>
          </a:prstGeom>
        </p:spPr>
        <p:txBody>
          <a:bodyPr lIns="0" tIns="0" rIns="0" bIns="0" rtlCol="0" anchor="t">
            <a:spAutoFit/>
          </a:bodyPr>
          <a:lstStyle/>
          <a:p>
            <a:pPr marL="0" lvl="0" indent="0" algn="l">
              <a:lnSpc>
                <a:spcPts val="4800"/>
              </a:lnSpc>
              <a:spcBef>
                <a:spcPct val="0"/>
              </a:spcBef>
            </a:pPr>
            <a:r>
              <a:rPr lang="en-US" sz="4800" u="none" strike="noStrike">
                <a:solidFill>
                  <a:srgbClr val="E6A23C"/>
                </a:solidFill>
                <a:latin typeface="Urbanist"/>
                <a:ea typeface="Urbanist"/>
                <a:cs typeface="Urbanist"/>
                <a:sym typeface="Urbanist"/>
              </a:rPr>
              <a:t>05</a:t>
            </a:r>
          </a:p>
        </p:txBody>
      </p:sp>
      <p:sp>
        <p:nvSpPr>
          <p:cNvPr id="17" name="Freeform 17"/>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143500"/>
            <a:ext cx="564591" cy="564591"/>
            <a:chOff x="0" y="0"/>
            <a:chExt cx="148699" cy="148699"/>
          </a:xfrm>
        </p:grpSpPr>
        <p:sp>
          <p:nvSpPr>
            <p:cNvPr id="3" name="Freeform 3"/>
            <p:cNvSpPr/>
            <p:nvPr/>
          </p:nvSpPr>
          <p:spPr>
            <a:xfrm>
              <a:off x="0" y="0"/>
              <a:ext cx="148699" cy="148699"/>
            </a:xfrm>
            <a:custGeom>
              <a:avLst/>
              <a:gdLst/>
              <a:ahLst/>
              <a:cxnLst/>
              <a:rect l="l" t="t" r="r" b="b"/>
              <a:pathLst>
                <a:path w="148699" h="148699">
                  <a:moveTo>
                    <a:pt x="0" y="0"/>
                  </a:moveTo>
                  <a:lnTo>
                    <a:pt x="148699" y="0"/>
                  </a:lnTo>
                  <a:lnTo>
                    <a:pt x="148699" y="148699"/>
                  </a:lnTo>
                  <a:lnTo>
                    <a:pt x="0" y="148699"/>
                  </a:lnTo>
                  <a:close/>
                </a:path>
              </a:pathLst>
            </a:custGeom>
            <a:solidFill>
              <a:srgbClr val="E6A23C"/>
            </a:solidFill>
          </p:spPr>
          <p:txBody>
            <a:bodyPr/>
            <a:lstStyle/>
            <a:p>
              <a:endParaRPr lang="de-DE"/>
            </a:p>
          </p:txBody>
        </p:sp>
        <p:sp>
          <p:nvSpPr>
            <p:cNvPr id="4" name="TextBox 4"/>
            <p:cNvSpPr txBox="1"/>
            <p:nvPr/>
          </p:nvSpPr>
          <p:spPr>
            <a:xfrm>
              <a:off x="0" y="-9525"/>
              <a:ext cx="148699" cy="158224"/>
            </a:xfrm>
            <a:prstGeom prst="rect">
              <a:avLst/>
            </a:prstGeom>
          </p:spPr>
          <p:txBody>
            <a:bodyPr lIns="50800" tIns="50800" rIns="50800" bIns="50800" rtlCol="0" anchor="ctr"/>
            <a:lstStyle/>
            <a:p>
              <a:pPr algn="ctr">
                <a:lnSpc>
                  <a:spcPts val="2399"/>
                </a:lnSpc>
              </a:pPr>
              <a:endParaRPr/>
            </a:p>
          </p:txBody>
        </p:sp>
      </p:grpSp>
      <p:grpSp>
        <p:nvGrpSpPr>
          <p:cNvPr id="5" name="Group 5"/>
          <p:cNvGrpSpPr/>
          <p:nvPr/>
        </p:nvGrpSpPr>
        <p:grpSpPr>
          <a:xfrm>
            <a:off x="6761209" y="5143500"/>
            <a:ext cx="564591" cy="564591"/>
            <a:chOff x="0" y="0"/>
            <a:chExt cx="148699" cy="148699"/>
          </a:xfrm>
        </p:grpSpPr>
        <p:sp>
          <p:nvSpPr>
            <p:cNvPr id="6" name="Freeform 6"/>
            <p:cNvSpPr/>
            <p:nvPr/>
          </p:nvSpPr>
          <p:spPr>
            <a:xfrm>
              <a:off x="0" y="0"/>
              <a:ext cx="148699" cy="148699"/>
            </a:xfrm>
            <a:custGeom>
              <a:avLst/>
              <a:gdLst/>
              <a:ahLst/>
              <a:cxnLst/>
              <a:rect l="l" t="t" r="r" b="b"/>
              <a:pathLst>
                <a:path w="148699" h="148699">
                  <a:moveTo>
                    <a:pt x="0" y="0"/>
                  </a:moveTo>
                  <a:lnTo>
                    <a:pt x="148699" y="0"/>
                  </a:lnTo>
                  <a:lnTo>
                    <a:pt x="148699" y="148699"/>
                  </a:lnTo>
                  <a:lnTo>
                    <a:pt x="0" y="148699"/>
                  </a:lnTo>
                  <a:close/>
                </a:path>
              </a:pathLst>
            </a:custGeom>
            <a:solidFill>
              <a:srgbClr val="E6A23C"/>
            </a:solidFill>
          </p:spPr>
          <p:txBody>
            <a:bodyPr/>
            <a:lstStyle/>
            <a:p>
              <a:endParaRPr lang="de-DE"/>
            </a:p>
          </p:txBody>
        </p:sp>
        <p:sp>
          <p:nvSpPr>
            <p:cNvPr id="7" name="TextBox 7"/>
            <p:cNvSpPr txBox="1"/>
            <p:nvPr/>
          </p:nvSpPr>
          <p:spPr>
            <a:xfrm>
              <a:off x="0" y="-9525"/>
              <a:ext cx="148699" cy="158224"/>
            </a:xfrm>
            <a:prstGeom prst="rect">
              <a:avLst/>
            </a:prstGeom>
          </p:spPr>
          <p:txBody>
            <a:bodyPr lIns="50800" tIns="50800" rIns="50800" bIns="50800" rtlCol="0" anchor="ctr"/>
            <a:lstStyle/>
            <a:p>
              <a:pPr algn="ctr">
                <a:lnSpc>
                  <a:spcPts val="2399"/>
                </a:lnSpc>
              </a:pPr>
              <a:endParaRPr/>
            </a:p>
          </p:txBody>
        </p:sp>
      </p:grpSp>
      <p:grpSp>
        <p:nvGrpSpPr>
          <p:cNvPr id="8" name="Group 8"/>
          <p:cNvGrpSpPr/>
          <p:nvPr/>
        </p:nvGrpSpPr>
        <p:grpSpPr>
          <a:xfrm>
            <a:off x="12493718" y="5143500"/>
            <a:ext cx="564591" cy="564591"/>
            <a:chOff x="0" y="0"/>
            <a:chExt cx="148699" cy="148699"/>
          </a:xfrm>
        </p:grpSpPr>
        <p:sp>
          <p:nvSpPr>
            <p:cNvPr id="9" name="Freeform 9"/>
            <p:cNvSpPr/>
            <p:nvPr/>
          </p:nvSpPr>
          <p:spPr>
            <a:xfrm>
              <a:off x="0" y="0"/>
              <a:ext cx="148699" cy="148699"/>
            </a:xfrm>
            <a:custGeom>
              <a:avLst/>
              <a:gdLst/>
              <a:ahLst/>
              <a:cxnLst/>
              <a:rect l="l" t="t" r="r" b="b"/>
              <a:pathLst>
                <a:path w="148699" h="148699">
                  <a:moveTo>
                    <a:pt x="0" y="0"/>
                  </a:moveTo>
                  <a:lnTo>
                    <a:pt x="148699" y="0"/>
                  </a:lnTo>
                  <a:lnTo>
                    <a:pt x="148699" y="148699"/>
                  </a:lnTo>
                  <a:lnTo>
                    <a:pt x="0" y="148699"/>
                  </a:lnTo>
                  <a:close/>
                </a:path>
              </a:pathLst>
            </a:custGeom>
            <a:solidFill>
              <a:srgbClr val="E6A23C"/>
            </a:solidFill>
          </p:spPr>
          <p:txBody>
            <a:bodyPr/>
            <a:lstStyle/>
            <a:p>
              <a:endParaRPr lang="de-DE"/>
            </a:p>
          </p:txBody>
        </p:sp>
        <p:sp>
          <p:nvSpPr>
            <p:cNvPr id="10" name="TextBox 10"/>
            <p:cNvSpPr txBox="1"/>
            <p:nvPr/>
          </p:nvSpPr>
          <p:spPr>
            <a:xfrm>
              <a:off x="0" y="-9525"/>
              <a:ext cx="148699" cy="158224"/>
            </a:xfrm>
            <a:prstGeom prst="rect">
              <a:avLst/>
            </a:prstGeom>
          </p:spPr>
          <p:txBody>
            <a:bodyPr lIns="50800" tIns="50800" rIns="50800" bIns="50800" rtlCol="0" anchor="ctr"/>
            <a:lstStyle/>
            <a:p>
              <a:pPr algn="ctr">
                <a:lnSpc>
                  <a:spcPts val="2399"/>
                </a:lnSpc>
              </a:pPr>
              <a:endParaRPr/>
            </a:p>
          </p:txBody>
        </p:sp>
      </p:grpSp>
      <p:sp>
        <p:nvSpPr>
          <p:cNvPr id="11" name="Freeform 11"/>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
        <p:nvSpPr>
          <p:cNvPr id="12" name="TextBox 12"/>
          <p:cNvSpPr txBox="1"/>
          <p:nvPr/>
        </p:nvSpPr>
        <p:spPr>
          <a:xfrm>
            <a:off x="1028700" y="1234656"/>
            <a:ext cx="7210810" cy="1131570"/>
          </a:xfrm>
          <a:prstGeom prst="rect">
            <a:avLst/>
          </a:prstGeom>
        </p:spPr>
        <p:txBody>
          <a:bodyPr lIns="0" tIns="0" rIns="0" bIns="0" rtlCol="0" anchor="t">
            <a:spAutoFit/>
          </a:bodyPr>
          <a:lstStyle/>
          <a:p>
            <a:pPr algn="l">
              <a:lnSpc>
                <a:spcPts val="8159"/>
              </a:lnSpc>
            </a:pPr>
            <a:r>
              <a:rPr lang="en-US" sz="9600" spc="-470">
                <a:solidFill>
                  <a:srgbClr val="F6F3ED"/>
                </a:solidFill>
                <a:latin typeface="Urbanist"/>
                <a:ea typeface="Urbanist"/>
                <a:cs typeface="Urbanist"/>
                <a:sym typeface="Urbanist"/>
              </a:rPr>
              <a:t>PROBLEM</a:t>
            </a:r>
          </a:p>
        </p:txBody>
      </p:sp>
      <p:sp>
        <p:nvSpPr>
          <p:cNvPr id="13" name="TextBox 13"/>
          <p:cNvSpPr txBox="1"/>
          <p:nvPr/>
        </p:nvSpPr>
        <p:spPr>
          <a:xfrm>
            <a:off x="1028700" y="5870016"/>
            <a:ext cx="2387652" cy="714375"/>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MARKT-</a:t>
            </a:r>
          </a:p>
          <a:p>
            <a:pPr algn="l">
              <a:lnSpc>
                <a:spcPts val="2818"/>
              </a:lnSpc>
            </a:pPr>
            <a:r>
              <a:rPr lang="en-US" sz="2348" spc="-23">
                <a:solidFill>
                  <a:srgbClr val="F6F3ED"/>
                </a:solidFill>
                <a:latin typeface="Urbanist"/>
                <a:ea typeface="Urbanist"/>
                <a:cs typeface="Urbanist"/>
                <a:sym typeface="Urbanist"/>
              </a:rPr>
              <a:t>SÄTTIGUNG</a:t>
            </a:r>
          </a:p>
        </p:txBody>
      </p:sp>
      <p:sp>
        <p:nvSpPr>
          <p:cNvPr id="14" name="TextBox 14"/>
          <p:cNvSpPr txBox="1"/>
          <p:nvPr/>
        </p:nvSpPr>
        <p:spPr>
          <a:xfrm>
            <a:off x="1028700" y="7637175"/>
            <a:ext cx="4765582" cy="1676400"/>
          </a:xfrm>
          <a:prstGeom prst="rect">
            <a:avLst/>
          </a:prstGeom>
        </p:spPr>
        <p:txBody>
          <a:bodyPr lIns="0" tIns="0" rIns="0" bIns="0" rtlCol="0" anchor="t">
            <a:spAutoFit/>
          </a:bodyPr>
          <a:lstStyle/>
          <a:p>
            <a:pPr algn="l">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a:t>
            </a:r>
          </a:p>
        </p:txBody>
      </p:sp>
      <p:sp>
        <p:nvSpPr>
          <p:cNvPr id="15" name="TextBox 15"/>
          <p:cNvSpPr txBox="1"/>
          <p:nvPr/>
        </p:nvSpPr>
        <p:spPr>
          <a:xfrm>
            <a:off x="6761209" y="7637175"/>
            <a:ext cx="4765582" cy="1676400"/>
          </a:xfrm>
          <a:prstGeom prst="rect">
            <a:avLst/>
          </a:prstGeom>
        </p:spPr>
        <p:txBody>
          <a:bodyPr lIns="0" tIns="0" rIns="0" bIns="0" rtlCol="0" anchor="t">
            <a:spAutoFit/>
          </a:bodyPr>
          <a:lstStyle/>
          <a:p>
            <a:pPr algn="l">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a:t>
            </a:r>
          </a:p>
        </p:txBody>
      </p:sp>
      <p:sp>
        <p:nvSpPr>
          <p:cNvPr id="16" name="TextBox 16"/>
          <p:cNvSpPr txBox="1"/>
          <p:nvPr/>
        </p:nvSpPr>
        <p:spPr>
          <a:xfrm>
            <a:off x="12493718" y="7637175"/>
            <a:ext cx="4765582" cy="1676400"/>
          </a:xfrm>
          <a:prstGeom prst="rect">
            <a:avLst/>
          </a:prstGeom>
        </p:spPr>
        <p:txBody>
          <a:bodyPr lIns="0" tIns="0" rIns="0" bIns="0" rtlCol="0" anchor="t">
            <a:spAutoFit/>
          </a:bodyPr>
          <a:lstStyle/>
          <a:p>
            <a:pPr algn="l">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a:t>
            </a:r>
          </a:p>
        </p:txBody>
      </p:sp>
      <p:sp>
        <p:nvSpPr>
          <p:cNvPr id="17" name="TextBox 17"/>
          <p:cNvSpPr txBox="1"/>
          <p:nvPr/>
        </p:nvSpPr>
        <p:spPr>
          <a:xfrm>
            <a:off x="6761209" y="5870016"/>
            <a:ext cx="2382791" cy="714375"/>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DIGITALE</a:t>
            </a:r>
          </a:p>
          <a:p>
            <a:pPr algn="l">
              <a:lnSpc>
                <a:spcPts val="2818"/>
              </a:lnSpc>
            </a:pPr>
            <a:r>
              <a:rPr lang="en-US" sz="2348" spc="-23">
                <a:solidFill>
                  <a:srgbClr val="F6F3ED"/>
                </a:solidFill>
                <a:latin typeface="Urbanist"/>
                <a:ea typeface="Urbanist"/>
                <a:cs typeface="Urbanist"/>
                <a:sym typeface="Urbanist"/>
              </a:rPr>
              <a:t>KOMPLEXITÄT</a:t>
            </a:r>
          </a:p>
        </p:txBody>
      </p:sp>
      <p:sp>
        <p:nvSpPr>
          <p:cNvPr id="18" name="TextBox 18"/>
          <p:cNvSpPr txBox="1"/>
          <p:nvPr/>
        </p:nvSpPr>
        <p:spPr>
          <a:xfrm>
            <a:off x="12493718" y="5870016"/>
            <a:ext cx="3477877" cy="714375"/>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INEFFIZIENTE</a:t>
            </a:r>
          </a:p>
          <a:p>
            <a:pPr algn="l">
              <a:lnSpc>
                <a:spcPts val="2818"/>
              </a:lnSpc>
            </a:pPr>
            <a:r>
              <a:rPr lang="en-US" sz="2348" spc="-23">
                <a:solidFill>
                  <a:srgbClr val="F6F3ED"/>
                </a:solidFill>
                <a:latin typeface="Urbanist"/>
                <a:ea typeface="Urbanist"/>
                <a:cs typeface="Urbanist"/>
                <a:sym typeface="Urbanist"/>
              </a:rPr>
              <a:t>ABLÄUFE &amp; PROZESSE</a:t>
            </a:r>
          </a:p>
        </p:txBody>
      </p:sp>
      <p:sp>
        <p:nvSpPr>
          <p:cNvPr id="19" name="TextBox 19"/>
          <p:cNvSpPr txBox="1"/>
          <p:nvPr/>
        </p:nvSpPr>
        <p:spPr>
          <a:xfrm>
            <a:off x="1146108" y="5240075"/>
            <a:ext cx="329776" cy="361950"/>
          </a:xfrm>
          <a:prstGeom prst="rect">
            <a:avLst/>
          </a:prstGeom>
        </p:spPr>
        <p:txBody>
          <a:bodyPr lIns="0" tIns="0" rIns="0" bIns="0" rtlCol="0" anchor="t">
            <a:spAutoFit/>
          </a:bodyPr>
          <a:lstStyle/>
          <a:p>
            <a:pPr algn="ctr">
              <a:lnSpc>
                <a:spcPts val="2818"/>
              </a:lnSpc>
            </a:pPr>
            <a:r>
              <a:rPr lang="en-US" sz="2348" spc="-23">
                <a:solidFill>
                  <a:srgbClr val="15231E"/>
                </a:solidFill>
                <a:latin typeface="Urbanist"/>
                <a:ea typeface="Urbanist"/>
                <a:cs typeface="Urbanist"/>
                <a:sym typeface="Urbanist"/>
              </a:rPr>
              <a:t>1.</a:t>
            </a:r>
          </a:p>
        </p:txBody>
      </p:sp>
      <p:sp>
        <p:nvSpPr>
          <p:cNvPr id="20" name="TextBox 20"/>
          <p:cNvSpPr txBox="1"/>
          <p:nvPr/>
        </p:nvSpPr>
        <p:spPr>
          <a:xfrm>
            <a:off x="6878617" y="5240075"/>
            <a:ext cx="329776" cy="361950"/>
          </a:xfrm>
          <a:prstGeom prst="rect">
            <a:avLst/>
          </a:prstGeom>
        </p:spPr>
        <p:txBody>
          <a:bodyPr lIns="0" tIns="0" rIns="0" bIns="0" rtlCol="0" anchor="t">
            <a:spAutoFit/>
          </a:bodyPr>
          <a:lstStyle/>
          <a:p>
            <a:pPr algn="ctr">
              <a:lnSpc>
                <a:spcPts val="2818"/>
              </a:lnSpc>
            </a:pPr>
            <a:r>
              <a:rPr lang="en-US" sz="2348" spc="-23">
                <a:solidFill>
                  <a:srgbClr val="15231E"/>
                </a:solidFill>
                <a:latin typeface="Urbanist"/>
                <a:ea typeface="Urbanist"/>
                <a:cs typeface="Urbanist"/>
                <a:sym typeface="Urbanist"/>
              </a:rPr>
              <a:t>2.</a:t>
            </a:r>
          </a:p>
        </p:txBody>
      </p:sp>
      <p:sp>
        <p:nvSpPr>
          <p:cNvPr id="21" name="TextBox 21"/>
          <p:cNvSpPr txBox="1"/>
          <p:nvPr/>
        </p:nvSpPr>
        <p:spPr>
          <a:xfrm>
            <a:off x="12611126" y="5240075"/>
            <a:ext cx="329776" cy="361950"/>
          </a:xfrm>
          <a:prstGeom prst="rect">
            <a:avLst/>
          </a:prstGeom>
        </p:spPr>
        <p:txBody>
          <a:bodyPr lIns="0" tIns="0" rIns="0" bIns="0" rtlCol="0" anchor="t">
            <a:spAutoFit/>
          </a:bodyPr>
          <a:lstStyle/>
          <a:p>
            <a:pPr algn="ctr">
              <a:lnSpc>
                <a:spcPts val="2818"/>
              </a:lnSpc>
            </a:pPr>
            <a:r>
              <a:rPr lang="en-US" sz="2348" spc="-23">
                <a:solidFill>
                  <a:srgbClr val="15231E"/>
                </a:solidFill>
                <a:latin typeface="Urbanist"/>
                <a:ea typeface="Urbanist"/>
                <a:cs typeface="Urbanist"/>
                <a:sym typeface="Urbanist"/>
              </a:rPr>
              <a:t>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12822779" y="7029450"/>
            <a:ext cx="4191000" cy="533400"/>
          </a:xfrm>
          <a:prstGeom prst="rect">
            <a:avLst/>
          </a:prstGeom>
        </p:spPr>
        <p:txBody>
          <a:bodyPr lIns="0" tIns="0" rIns="0" bIns="0" rtlCol="0" anchor="t">
            <a:spAutoFit/>
          </a:bodyPr>
          <a:lstStyle/>
          <a:p>
            <a:pPr marL="0" lvl="0" indent="0" algn="l">
              <a:lnSpc>
                <a:spcPts val="2100"/>
              </a:lnSpc>
              <a:spcBef>
                <a:spcPct val="0"/>
              </a:spcBef>
            </a:pPr>
            <a:r>
              <a:rPr lang="en-US" sz="1500" u="none" strike="noStrike">
                <a:solidFill>
                  <a:srgbClr val="F6F3ED"/>
                </a:solidFill>
                <a:latin typeface="Urbanist"/>
                <a:ea typeface="Urbanist"/>
                <a:cs typeface="Urbanist"/>
                <a:sym typeface="Urbanist"/>
              </a:rPr>
              <a:t>Medienbeobachtung, Reichweitenanalyse und regelmäßiges Reporting</a:t>
            </a:r>
          </a:p>
        </p:txBody>
      </p:sp>
      <p:sp>
        <p:nvSpPr>
          <p:cNvPr id="3" name="TextBox 3"/>
          <p:cNvSpPr txBox="1"/>
          <p:nvPr/>
        </p:nvSpPr>
        <p:spPr>
          <a:xfrm>
            <a:off x="7298279" y="7029450"/>
            <a:ext cx="4191000" cy="533400"/>
          </a:xfrm>
          <a:prstGeom prst="rect">
            <a:avLst/>
          </a:prstGeom>
        </p:spPr>
        <p:txBody>
          <a:bodyPr lIns="0" tIns="0" rIns="0" bIns="0" rtlCol="0" anchor="t">
            <a:spAutoFit/>
          </a:bodyPr>
          <a:lstStyle/>
          <a:p>
            <a:pPr marL="0" lvl="0" indent="0" algn="l">
              <a:lnSpc>
                <a:spcPts val="2100"/>
              </a:lnSpc>
              <a:spcBef>
                <a:spcPct val="0"/>
              </a:spcBef>
            </a:pPr>
            <a:r>
              <a:rPr lang="en-US" sz="1500" u="none" strike="noStrike">
                <a:solidFill>
                  <a:srgbClr val="F6F3ED"/>
                </a:solidFill>
                <a:latin typeface="Urbanist"/>
                <a:ea typeface="Urbanist"/>
                <a:cs typeface="Urbanist"/>
                <a:sym typeface="Urbanist"/>
              </a:rPr>
              <a:t>Vorbereitung auf Interviews, Pressekonferenzen und öffentliche Auftritte</a:t>
            </a:r>
          </a:p>
        </p:txBody>
      </p:sp>
      <p:sp>
        <p:nvSpPr>
          <p:cNvPr id="4" name="TextBox 4"/>
          <p:cNvSpPr txBox="1"/>
          <p:nvPr/>
        </p:nvSpPr>
        <p:spPr>
          <a:xfrm>
            <a:off x="1773779" y="7029450"/>
            <a:ext cx="4191000" cy="533400"/>
          </a:xfrm>
          <a:prstGeom prst="rect">
            <a:avLst/>
          </a:prstGeom>
        </p:spPr>
        <p:txBody>
          <a:bodyPr lIns="0" tIns="0" rIns="0" bIns="0" rtlCol="0" anchor="t">
            <a:spAutoFit/>
          </a:bodyPr>
          <a:lstStyle/>
          <a:p>
            <a:pPr marL="0" lvl="0" indent="0" algn="l">
              <a:lnSpc>
                <a:spcPts val="2100"/>
              </a:lnSpc>
              <a:spcBef>
                <a:spcPct val="0"/>
              </a:spcBef>
            </a:pPr>
            <a:r>
              <a:rPr lang="en-US" sz="1500" u="none" strike="noStrike">
                <a:solidFill>
                  <a:srgbClr val="F6F3ED"/>
                </a:solidFill>
                <a:latin typeface="Urbanist"/>
                <a:ea typeface="Urbanist"/>
                <a:cs typeface="Urbanist"/>
                <a:sym typeface="Urbanist"/>
              </a:rPr>
              <a:t>Erstellung von Pressematerialien, Whitepapers, Reden und Social-Media-Inhalten</a:t>
            </a:r>
          </a:p>
        </p:txBody>
      </p:sp>
      <p:sp>
        <p:nvSpPr>
          <p:cNvPr id="5" name="TextBox 5"/>
          <p:cNvSpPr txBox="1"/>
          <p:nvPr/>
        </p:nvSpPr>
        <p:spPr>
          <a:xfrm>
            <a:off x="12822779" y="4362450"/>
            <a:ext cx="4191000" cy="533400"/>
          </a:xfrm>
          <a:prstGeom prst="rect">
            <a:avLst/>
          </a:prstGeom>
        </p:spPr>
        <p:txBody>
          <a:bodyPr lIns="0" tIns="0" rIns="0" bIns="0" rtlCol="0" anchor="t">
            <a:spAutoFit/>
          </a:bodyPr>
          <a:lstStyle/>
          <a:p>
            <a:pPr marL="0" lvl="0" indent="0" algn="l">
              <a:lnSpc>
                <a:spcPts val="2100"/>
              </a:lnSpc>
              <a:spcBef>
                <a:spcPct val="0"/>
              </a:spcBef>
            </a:pPr>
            <a:r>
              <a:rPr lang="en-US" sz="1500" u="none" strike="noStrike">
                <a:solidFill>
                  <a:srgbClr val="F6F3ED"/>
                </a:solidFill>
                <a:latin typeface="Urbanist"/>
                <a:ea typeface="Urbanist"/>
                <a:cs typeface="Urbanist"/>
                <a:sym typeface="Urbanist"/>
              </a:rPr>
              <a:t>Strategische Beratung und operative Unterstützung in kritischen Situationen</a:t>
            </a:r>
          </a:p>
        </p:txBody>
      </p:sp>
      <p:sp>
        <p:nvSpPr>
          <p:cNvPr id="6" name="TextBox 6"/>
          <p:cNvSpPr txBox="1"/>
          <p:nvPr/>
        </p:nvSpPr>
        <p:spPr>
          <a:xfrm>
            <a:off x="7298279" y="4362450"/>
            <a:ext cx="4191000" cy="533400"/>
          </a:xfrm>
          <a:prstGeom prst="rect">
            <a:avLst/>
          </a:prstGeom>
        </p:spPr>
        <p:txBody>
          <a:bodyPr lIns="0" tIns="0" rIns="0" bIns="0" rtlCol="0" anchor="t">
            <a:spAutoFit/>
          </a:bodyPr>
          <a:lstStyle/>
          <a:p>
            <a:pPr marL="0" lvl="0" indent="0" algn="l">
              <a:lnSpc>
                <a:spcPts val="2100"/>
              </a:lnSpc>
              <a:spcBef>
                <a:spcPct val="0"/>
              </a:spcBef>
            </a:pPr>
            <a:r>
              <a:rPr lang="en-US" sz="1500" u="none" strike="noStrike">
                <a:solidFill>
                  <a:srgbClr val="F6F3ED"/>
                </a:solidFill>
                <a:latin typeface="Urbanist"/>
                <a:ea typeface="Urbanist"/>
                <a:cs typeface="Urbanist"/>
                <a:sym typeface="Urbanist"/>
              </a:rPr>
              <a:t>Positionierung als Branchenexperte durch Gastbeiträge, Interviews und Panels</a:t>
            </a:r>
          </a:p>
        </p:txBody>
      </p:sp>
      <p:sp>
        <p:nvSpPr>
          <p:cNvPr id="7" name="TextBox 7"/>
          <p:cNvSpPr txBox="1"/>
          <p:nvPr/>
        </p:nvSpPr>
        <p:spPr>
          <a:xfrm>
            <a:off x="1773779" y="4362450"/>
            <a:ext cx="4191000" cy="533400"/>
          </a:xfrm>
          <a:prstGeom prst="rect">
            <a:avLst/>
          </a:prstGeom>
        </p:spPr>
        <p:txBody>
          <a:bodyPr lIns="0" tIns="0" rIns="0" bIns="0" rtlCol="0" anchor="t">
            <a:spAutoFit/>
          </a:bodyPr>
          <a:lstStyle/>
          <a:p>
            <a:pPr marL="0" lvl="0" indent="0" algn="l">
              <a:lnSpc>
                <a:spcPts val="2100"/>
              </a:lnSpc>
              <a:spcBef>
                <a:spcPct val="0"/>
              </a:spcBef>
            </a:pPr>
            <a:r>
              <a:rPr lang="en-US" sz="1500" u="none" strike="noStrike">
                <a:solidFill>
                  <a:srgbClr val="F6F3ED"/>
                </a:solidFill>
                <a:latin typeface="Urbanist"/>
                <a:ea typeface="Urbanist"/>
                <a:cs typeface="Urbanist"/>
                <a:sym typeface="Urbanist"/>
              </a:rPr>
              <a:t>Proaktive Platzierung in Leit- und Fachmedien, Pressemitteilungen, Redaktionsgespräche</a:t>
            </a:r>
          </a:p>
        </p:txBody>
      </p:sp>
      <p:sp>
        <p:nvSpPr>
          <p:cNvPr id="8" name="TextBox 8"/>
          <p:cNvSpPr txBox="1"/>
          <p:nvPr/>
        </p:nvSpPr>
        <p:spPr>
          <a:xfrm>
            <a:off x="895350" y="809625"/>
            <a:ext cx="7620000" cy="1167247"/>
          </a:xfrm>
          <a:prstGeom prst="rect">
            <a:avLst/>
          </a:prstGeom>
        </p:spPr>
        <p:txBody>
          <a:bodyPr lIns="0" tIns="0" rIns="0" bIns="0" rtlCol="0" anchor="t">
            <a:spAutoFit/>
          </a:bodyPr>
          <a:lstStyle/>
          <a:p>
            <a:pPr marL="0" lvl="0" indent="0" algn="l">
              <a:lnSpc>
                <a:spcPts val="8181"/>
              </a:lnSpc>
              <a:spcBef>
                <a:spcPct val="0"/>
              </a:spcBef>
            </a:pPr>
            <a:r>
              <a:rPr lang="en-US" sz="10227" u="none" strike="noStrike">
                <a:solidFill>
                  <a:srgbClr val="F6F3ED"/>
                </a:solidFill>
                <a:latin typeface="Urbanist"/>
                <a:ea typeface="Urbanist"/>
                <a:cs typeface="Urbanist"/>
                <a:sym typeface="Urbanist"/>
              </a:rPr>
              <a:t>LEISTUNGEN</a:t>
            </a:r>
          </a:p>
        </p:txBody>
      </p:sp>
      <p:grpSp>
        <p:nvGrpSpPr>
          <p:cNvPr id="9" name="Group 9"/>
          <p:cNvGrpSpPr/>
          <p:nvPr/>
        </p:nvGrpSpPr>
        <p:grpSpPr>
          <a:xfrm>
            <a:off x="1392779" y="3543300"/>
            <a:ext cx="4953000" cy="3048000"/>
            <a:chOff x="0" y="0"/>
            <a:chExt cx="6604000" cy="4064000"/>
          </a:xfrm>
        </p:grpSpPr>
        <p:sp>
          <p:nvSpPr>
            <p:cNvPr id="10" name="Freeform 10"/>
            <p:cNvSpPr/>
            <p:nvPr/>
          </p:nvSpPr>
          <p:spPr>
            <a:xfrm>
              <a:off x="0" y="0"/>
              <a:ext cx="6604000" cy="4064000"/>
            </a:xfrm>
            <a:custGeom>
              <a:avLst/>
              <a:gdLst/>
              <a:ahLst/>
              <a:cxnLst/>
              <a:rect l="l" t="t" r="r" b="b"/>
              <a:pathLst>
                <a:path w="6604000" h="4064000">
                  <a:moveTo>
                    <a:pt x="406400" y="0"/>
                  </a:moveTo>
                  <a:lnTo>
                    <a:pt x="6197600" y="0"/>
                  </a:lnTo>
                  <a:cubicBezTo>
                    <a:pt x="6422049" y="0"/>
                    <a:pt x="6604000" y="181951"/>
                    <a:pt x="6604000" y="406400"/>
                  </a:cubicBezTo>
                  <a:lnTo>
                    <a:pt x="6604000" y="3657600"/>
                  </a:lnTo>
                  <a:cubicBezTo>
                    <a:pt x="6604000" y="3882049"/>
                    <a:pt x="6422049" y="4064000"/>
                    <a:pt x="6197600" y="4064000"/>
                  </a:cubicBezTo>
                  <a:lnTo>
                    <a:pt x="406400" y="4064000"/>
                  </a:lnTo>
                  <a:cubicBezTo>
                    <a:pt x="181951" y="4064000"/>
                    <a:pt x="0" y="3882049"/>
                    <a:pt x="0" y="3657600"/>
                  </a:cubicBezTo>
                  <a:lnTo>
                    <a:pt x="0" y="406400"/>
                  </a:lnTo>
                  <a:cubicBezTo>
                    <a:pt x="0" y="181951"/>
                    <a:pt x="181951" y="0"/>
                    <a:pt x="406400" y="0"/>
                  </a:cubicBezTo>
                  <a:close/>
                </a:path>
              </a:pathLst>
            </a:custGeom>
            <a:solidFill>
              <a:srgbClr val="F6F3ED">
                <a:alpha val="0"/>
              </a:srgbClr>
            </a:solidFill>
            <a:ln w="9525" cap="sq">
              <a:solidFill>
                <a:srgbClr val="858C84">
                  <a:alpha val="0"/>
                </a:srgbClr>
              </a:solidFill>
              <a:prstDash val="solid"/>
              <a:miter/>
            </a:ln>
          </p:spPr>
          <p:txBody>
            <a:bodyPr/>
            <a:lstStyle/>
            <a:p>
              <a:endParaRPr lang="de-DE"/>
            </a:p>
          </p:txBody>
        </p:sp>
      </p:grpSp>
      <p:sp>
        <p:nvSpPr>
          <p:cNvPr id="11" name="TextBox 11"/>
          <p:cNvSpPr txBox="1"/>
          <p:nvPr/>
        </p:nvSpPr>
        <p:spPr>
          <a:xfrm>
            <a:off x="1773779" y="3962400"/>
            <a:ext cx="4191000" cy="294005"/>
          </a:xfrm>
          <a:prstGeom prst="rect">
            <a:avLst/>
          </a:prstGeom>
        </p:spPr>
        <p:txBody>
          <a:bodyPr lIns="0" tIns="0" rIns="0" bIns="0" rtlCol="0" anchor="t">
            <a:spAutoFit/>
          </a:bodyPr>
          <a:lstStyle/>
          <a:p>
            <a:pPr marL="0" lvl="0" indent="0" algn="l">
              <a:lnSpc>
                <a:spcPts val="2199"/>
              </a:lnSpc>
              <a:spcBef>
                <a:spcPct val="0"/>
              </a:spcBef>
            </a:pPr>
            <a:r>
              <a:rPr lang="en-US" sz="2199" u="none" strike="noStrike">
                <a:solidFill>
                  <a:srgbClr val="E6A23C"/>
                </a:solidFill>
                <a:latin typeface="Urbanist"/>
                <a:ea typeface="Urbanist"/>
                <a:cs typeface="Urbanist"/>
                <a:sym typeface="Urbanist"/>
              </a:rPr>
              <a:t>MEDIENARBEIT</a:t>
            </a:r>
          </a:p>
        </p:txBody>
      </p:sp>
      <p:grpSp>
        <p:nvGrpSpPr>
          <p:cNvPr id="12" name="Group 12"/>
          <p:cNvGrpSpPr/>
          <p:nvPr/>
        </p:nvGrpSpPr>
        <p:grpSpPr>
          <a:xfrm>
            <a:off x="6917279" y="3543300"/>
            <a:ext cx="4953000" cy="3048000"/>
            <a:chOff x="0" y="0"/>
            <a:chExt cx="6604000" cy="4064000"/>
          </a:xfrm>
        </p:grpSpPr>
        <p:sp>
          <p:nvSpPr>
            <p:cNvPr id="13" name="Freeform 13"/>
            <p:cNvSpPr/>
            <p:nvPr/>
          </p:nvSpPr>
          <p:spPr>
            <a:xfrm>
              <a:off x="0" y="0"/>
              <a:ext cx="6604000" cy="4064000"/>
            </a:xfrm>
            <a:custGeom>
              <a:avLst/>
              <a:gdLst/>
              <a:ahLst/>
              <a:cxnLst/>
              <a:rect l="l" t="t" r="r" b="b"/>
              <a:pathLst>
                <a:path w="6604000" h="4064000">
                  <a:moveTo>
                    <a:pt x="406400" y="0"/>
                  </a:moveTo>
                  <a:lnTo>
                    <a:pt x="6197600" y="0"/>
                  </a:lnTo>
                  <a:cubicBezTo>
                    <a:pt x="6422049" y="0"/>
                    <a:pt x="6604000" y="181951"/>
                    <a:pt x="6604000" y="406400"/>
                  </a:cubicBezTo>
                  <a:lnTo>
                    <a:pt x="6604000" y="3657600"/>
                  </a:lnTo>
                  <a:cubicBezTo>
                    <a:pt x="6604000" y="3882049"/>
                    <a:pt x="6422049" y="4064000"/>
                    <a:pt x="6197600" y="4064000"/>
                  </a:cubicBezTo>
                  <a:lnTo>
                    <a:pt x="406400" y="4064000"/>
                  </a:lnTo>
                  <a:cubicBezTo>
                    <a:pt x="181951" y="4064000"/>
                    <a:pt x="0" y="3882049"/>
                    <a:pt x="0" y="3657600"/>
                  </a:cubicBezTo>
                  <a:lnTo>
                    <a:pt x="0" y="406400"/>
                  </a:lnTo>
                  <a:cubicBezTo>
                    <a:pt x="0" y="181951"/>
                    <a:pt x="181951" y="0"/>
                    <a:pt x="406400" y="0"/>
                  </a:cubicBezTo>
                  <a:close/>
                </a:path>
              </a:pathLst>
            </a:custGeom>
            <a:solidFill>
              <a:srgbClr val="F6F3ED">
                <a:alpha val="0"/>
              </a:srgbClr>
            </a:solidFill>
            <a:ln w="9525" cap="sq">
              <a:solidFill>
                <a:srgbClr val="858C84">
                  <a:alpha val="0"/>
                </a:srgbClr>
              </a:solidFill>
              <a:prstDash val="solid"/>
              <a:miter/>
            </a:ln>
          </p:spPr>
          <p:txBody>
            <a:bodyPr/>
            <a:lstStyle/>
            <a:p>
              <a:endParaRPr lang="de-DE"/>
            </a:p>
          </p:txBody>
        </p:sp>
      </p:grpSp>
      <p:sp>
        <p:nvSpPr>
          <p:cNvPr id="14" name="TextBox 14"/>
          <p:cNvSpPr txBox="1"/>
          <p:nvPr/>
        </p:nvSpPr>
        <p:spPr>
          <a:xfrm>
            <a:off x="7298279" y="3962400"/>
            <a:ext cx="4191000" cy="294005"/>
          </a:xfrm>
          <a:prstGeom prst="rect">
            <a:avLst/>
          </a:prstGeom>
        </p:spPr>
        <p:txBody>
          <a:bodyPr lIns="0" tIns="0" rIns="0" bIns="0" rtlCol="0" anchor="t">
            <a:spAutoFit/>
          </a:bodyPr>
          <a:lstStyle/>
          <a:p>
            <a:pPr marL="0" lvl="0" indent="0" algn="l">
              <a:lnSpc>
                <a:spcPts val="2199"/>
              </a:lnSpc>
              <a:spcBef>
                <a:spcPct val="0"/>
              </a:spcBef>
            </a:pPr>
            <a:r>
              <a:rPr lang="en-US" sz="2199" u="none" strike="noStrike">
                <a:solidFill>
                  <a:srgbClr val="E6A23C"/>
                </a:solidFill>
                <a:latin typeface="Urbanist"/>
                <a:ea typeface="Urbanist"/>
                <a:cs typeface="Urbanist"/>
                <a:sym typeface="Urbanist"/>
              </a:rPr>
              <a:t>THOUGHT LEADERSHIP</a:t>
            </a:r>
          </a:p>
        </p:txBody>
      </p:sp>
      <p:grpSp>
        <p:nvGrpSpPr>
          <p:cNvPr id="15" name="Group 15"/>
          <p:cNvGrpSpPr/>
          <p:nvPr/>
        </p:nvGrpSpPr>
        <p:grpSpPr>
          <a:xfrm>
            <a:off x="12441779" y="3543300"/>
            <a:ext cx="4953000" cy="3048000"/>
            <a:chOff x="0" y="0"/>
            <a:chExt cx="6604000" cy="4064000"/>
          </a:xfrm>
        </p:grpSpPr>
        <p:sp>
          <p:nvSpPr>
            <p:cNvPr id="16" name="Freeform 16"/>
            <p:cNvSpPr/>
            <p:nvPr/>
          </p:nvSpPr>
          <p:spPr>
            <a:xfrm>
              <a:off x="0" y="0"/>
              <a:ext cx="6604000" cy="4064000"/>
            </a:xfrm>
            <a:custGeom>
              <a:avLst/>
              <a:gdLst/>
              <a:ahLst/>
              <a:cxnLst/>
              <a:rect l="l" t="t" r="r" b="b"/>
              <a:pathLst>
                <a:path w="6604000" h="4064000">
                  <a:moveTo>
                    <a:pt x="406400" y="0"/>
                  </a:moveTo>
                  <a:lnTo>
                    <a:pt x="6197600" y="0"/>
                  </a:lnTo>
                  <a:cubicBezTo>
                    <a:pt x="6422049" y="0"/>
                    <a:pt x="6604000" y="181951"/>
                    <a:pt x="6604000" y="406400"/>
                  </a:cubicBezTo>
                  <a:lnTo>
                    <a:pt x="6604000" y="3657600"/>
                  </a:lnTo>
                  <a:cubicBezTo>
                    <a:pt x="6604000" y="3882049"/>
                    <a:pt x="6422049" y="4064000"/>
                    <a:pt x="6197600" y="4064000"/>
                  </a:cubicBezTo>
                  <a:lnTo>
                    <a:pt x="406400" y="4064000"/>
                  </a:lnTo>
                  <a:cubicBezTo>
                    <a:pt x="181951" y="4064000"/>
                    <a:pt x="0" y="3882049"/>
                    <a:pt x="0" y="3657600"/>
                  </a:cubicBezTo>
                  <a:lnTo>
                    <a:pt x="0" y="406400"/>
                  </a:lnTo>
                  <a:cubicBezTo>
                    <a:pt x="0" y="181951"/>
                    <a:pt x="181951" y="0"/>
                    <a:pt x="406400" y="0"/>
                  </a:cubicBezTo>
                  <a:close/>
                </a:path>
              </a:pathLst>
            </a:custGeom>
            <a:solidFill>
              <a:srgbClr val="F6F3ED">
                <a:alpha val="0"/>
              </a:srgbClr>
            </a:solidFill>
            <a:ln w="9525" cap="sq">
              <a:solidFill>
                <a:srgbClr val="858C84">
                  <a:alpha val="0"/>
                </a:srgbClr>
              </a:solidFill>
              <a:prstDash val="solid"/>
              <a:miter/>
            </a:ln>
          </p:spPr>
          <p:txBody>
            <a:bodyPr/>
            <a:lstStyle/>
            <a:p>
              <a:endParaRPr lang="de-DE"/>
            </a:p>
          </p:txBody>
        </p:sp>
      </p:grpSp>
      <p:sp>
        <p:nvSpPr>
          <p:cNvPr id="17" name="TextBox 17"/>
          <p:cNvSpPr txBox="1"/>
          <p:nvPr/>
        </p:nvSpPr>
        <p:spPr>
          <a:xfrm>
            <a:off x="12822779" y="3962400"/>
            <a:ext cx="4191000" cy="294005"/>
          </a:xfrm>
          <a:prstGeom prst="rect">
            <a:avLst/>
          </a:prstGeom>
        </p:spPr>
        <p:txBody>
          <a:bodyPr lIns="0" tIns="0" rIns="0" bIns="0" rtlCol="0" anchor="t">
            <a:spAutoFit/>
          </a:bodyPr>
          <a:lstStyle/>
          <a:p>
            <a:pPr marL="0" lvl="0" indent="0" algn="l">
              <a:lnSpc>
                <a:spcPts val="2199"/>
              </a:lnSpc>
              <a:spcBef>
                <a:spcPct val="0"/>
              </a:spcBef>
            </a:pPr>
            <a:r>
              <a:rPr lang="en-US" sz="2199" u="none" strike="noStrike">
                <a:solidFill>
                  <a:srgbClr val="E6A23C"/>
                </a:solidFill>
                <a:latin typeface="Urbanist"/>
                <a:ea typeface="Urbanist"/>
                <a:cs typeface="Urbanist"/>
                <a:sym typeface="Urbanist"/>
              </a:rPr>
              <a:t>KRISENKOMMUNIKATION</a:t>
            </a:r>
          </a:p>
        </p:txBody>
      </p:sp>
      <p:grpSp>
        <p:nvGrpSpPr>
          <p:cNvPr id="18" name="Group 18"/>
          <p:cNvGrpSpPr/>
          <p:nvPr/>
        </p:nvGrpSpPr>
        <p:grpSpPr>
          <a:xfrm>
            <a:off x="1392779" y="6210300"/>
            <a:ext cx="4953000" cy="3048000"/>
            <a:chOff x="0" y="0"/>
            <a:chExt cx="6604000" cy="4064000"/>
          </a:xfrm>
        </p:grpSpPr>
        <p:sp>
          <p:nvSpPr>
            <p:cNvPr id="19" name="Freeform 19"/>
            <p:cNvSpPr/>
            <p:nvPr/>
          </p:nvSpPr>
          <p:spPr>
            <a:xfrm>
              <a:off x="0" y="0"/>
              <a:ext cx="6604000" cy="4064000"/>
            </a:xfrm>
            <a:custGeom>
              <a:avLst/>
              <a:gdLst/>
              <a:ahLst/>
              <a:cxnLst/>
              <a:rect l="l" t="t" r="r" b="b"/>
              <a:pathLst>
                <a:path w="6604000" h="4064000">
                  <a:moveTo>
                    <a:pt x="406400" y="0"/>
                  </a:moveTo>
                  <a:lnTo>
                    <a:pt x="6197600" y="0"/>
                  </a:lnTo>
                  <a:cubicBezTo>
                    <a:pt x="6422049" y="0"/>
                    <a:pt x="6604000" y="181951"/>
                    <a:pt x="6604000" y="406400"/>
                  </a:cubicBezTo>
                  <a:lnTo>
                    <a:pt x="6604000" y="3657600"/>
                  </a:lnTo>
                  <a:cubicBezTo>
                    <a:pt x="6604000" y="3882049"/>
                    <a:pt x="6422049" y="4064000"/>
                    <a:pt x="6197600" y="4064000"/>
                  </a:cubicBezTo>
                  <a:lnTo>
                    <a:pt x="406400" y="4064000"/>
                  </a:lnTo>
                  <a:cubicBezTo>
                    <a:pt x="181951" y="4064000"/>
                    <a:pt x="0" y="3882049"/>
                    <a:pt x="0" y="3657600"/>
                  </a:cubicBezTo>
                  <a:lnTo>
                    <a:pt x="0" y="406400"/>
                  </a:lnTo>
                  <a:cubicBezTo>
                    <a:pt x="0" y="181951"/>
                    <a:pt x="181951" y="0"/>
                    <a:pt x="406400" y="0"/>
                  </a:cubicBezTo>
                  <a:close/>
                </a:path>
              </a:pathLst>
            </a:custGeom>
            <a:solidFill>
              <a:srgbClr val="F6F3ED">
                <a:alpha val="0"/>
              </a:srgbClr>
            </a:solidFill>
            <a:ln w="9525" cap="sq">
              <a:solidFill>
                <a:srgbClr val="858C84">
                  <a:alpha val="0"/>
                </a:srgbClr>
              </a:solidFill>
              <a:prstDash val="solid"/>
              <a:miter/>
            </a:ln>
          </p:spPr>
          <p:txBody>
            <a:bodyPr/>
            <a:lstStyle/>
            <a:p>
              <a:endParaRPr lang="de-DE"/>
            </a:p>
          </p:txBody>
        </p:sp>
      </p:grpSp>
      <p:sp>
        <p:nvSpPr>
          <p:cNvPr id="20" name="TextBox 20"/>
          <p:cNvSpPr txBox="1"/>
          <p:nvPr/>
        </p:nvSpPr>
        <p:spPr>
          <a:xfrm>
            <a:off x="1773779" y="6629400"/>
            <a:ext cx="4191000" cy="294005"/>
          </a:xfrm>
          <a:prstGeom prst="rect">
            <a:avLst/>
          </a:prstGeom>
        </p:spPr>
        <p:txBody>
          <a:bodyPr lIns="0" tIns="0" rIns="0" bIns="0" rtlCol="0" anchor="t">
            <a:spAutoFit/>
          </a:bodyPr>
          <a:lstStyle/>
          <a:p>
            <a:pPr marL="0" lvl="0" indent="0" algn="l">
              <a:lnSpc>
                <a:spcPts val="2199"/>
              </a:lnSpc>
              <a:spcBef>
                <a:spcPct val="0"/>
              </a:spcBef>
            </a:pPr>
            <a:r>
              <a:rPr lang="en-US" sz="2199" u="none" strike="noStrike">
                <a:solidFill>
                  <a:srgbClr val="E6A23C"/>
                </a:solidFill>
                <a:latin typeface="Urbanist"/>
                <a:ea typeface="Urbanist"/>
                <a:cs typeface="Urbanist"/>
                <a:sym typeface="Urbanist"/>
              </a:rPr>
              <a:t>CONTENT CREATION</a:t>
            </a:r>
          </a:p>
        </p:txBody>
      </p:sp>
      <p:grpSp>
        <p:nvGrpSpPr>
          <p:cNvPr id="21" name="Group 21"/>
          <p:cNvGrpSpPr/>
          <p:nvPr/>
        </p:nvGrpSpPr>
        <p:grpSpPr>
          <a:xfrm>
            <a:off x="6917279" y="6210300"/>
            <a:ext cx="4953000" cy="3048000"/>
            <a:chOff x="0" y="0"/>
            <a:chExt cx="6604000" cy="4064000"/>
          </a:xfrm>
        </p:grpSpPr>
        <p:sp>
          <p:nvSpPr>
            <p:cNvPr id="22" name="Freeform 22"/>
            <p:cNvSpPr/>
            <p:nvPr/>
          </p:nvSpPr>
          <p:spPr>
            <a:xfrm>
              <a:off x="0" y="0"/>
              <a:ext cx="6604000" cy="4064000"/>
            </a:xfrm>
            <a:custGeom>
              <a:avLst/>
              <a:gdLst/>
              <a:ahLst/>
              <a:cxnLst/>
              <a:rect l="l" t="t" r="r" b="b"/>
              <a:pathLst>
                <a:path w="6604000" h="4064000">
                  <a:moveTo>
                    <a:pt x="406400" y="0"/>
                  </a:moveTo>
                  <a:lnTo>
                    <a:pt x="6197600" y="0"/>
                  </a:lnTo>
                  <a:cubicBezTo>
                    <a:pt x="6422049" y="0"/>
                    <a:pt x="6604000" y="181951"/>
                    <a:pt x="6604000" y="406400"/>
                  </a:cubicBezTo>
                  <a:lnTo>
                    <a:pt x="6604000" y="3657600"/>
                  </a:lnTo>
                  <a:cubicBezTo>
                    <a:pt x="6604000" y="3882049"/>
                    <a:pt x="6422049" y="4064000"/>
                    <a:pt x="6197600" y="4064000"/>
                  </a:cubicBezTo>
                  <a:lnTo>
                    <a:pt x="406400" y="4064000"/>
                  </a:lnTo>
                  <a:cubicBezTo>
                    <a:pt x="181951" y="4064000"/>
                    <a:pt x="0" y="3882049"/>
                    <a:pt x="0" y="3657600"/>
                  </a:cubicBezTo>
                  <a:lnTo>
                    <a:pt x="0" y="406400"/>
                  </a:lnTo>
                  <a:cubicBezTo>
                    <a:pt x="0" y="181951"/>
                    <a:pt x="181951" y="0"/>
                    <a:pt x="406400" y="0"/>
                  </a:cubicBezTo>
                  <a:close/>
                </a:path>
              </a:pathLst>
            </a:custGeom>
            <a:solidFill>
              <a:srgbClr val="F6F3ED">
                <a:alpha val="0"/>
              </a:srgbClr>
            </a:solidFill>
            <a:ln w="9525" cap="sq">
              <a:solidFill>
                <a:srgbClr val="858C84">
                  <a:alpha val="0"/>
                </a:srgbClr>
              </a:solidFill>
              <a:prstDash val="solid"/>
              <a:miter/>
            </a:ln>
          </p:spPr>
          <p:txBody>
            <a:bodyPr/>
            <a:lstStyle/>
            <a:p>
              <a:endParaRPr lang="de-DE"/>
            </a:p>
          </p:txBody>
        </p:sp>
      </p:grpSp>
      <p:sp>
        <p:nvSpPr>
          <p:cNvPr id="23" name="TextBox 23"/>
          <p:cNvSpPr txBox="1"/>
          <p:nvPr/>
        </p:nvSpPr>
        <p:spPr>
          <a:xfrm>
            <a:off x="7298279" y="6629400"/>
            <a:ext cx="4191000" cy="294005"/>
          </a:xfrm>
          <a:prstGeom prst="rect">
            <a:avLst/>
          </a:prstGeom>
        </p:spPr>
        <p:txBody>
          <a:bodyPr lIns="0" tIns="0" rIns="0" bIns="0" rtlCol="0" anchor="t">
            <a:spAutoFit/>
          </a:bodyPr>
          <a:lstStyle/>
          <a:p>
            <a:pPr marL="0" lvl="0" indent="0" algn="l">
              <a:lnSpc>
                <a:spcPts val="2199"/>
              </a:lnSpc>
              <a:spcBef>
                <a:spcPct val="0"/>
              </a:spcBef>
            </a:pPr>
            <a:r>
              <a:rPr lang="en-US" sz="2199" u="none" strike="noStrike">
                <a:solidFill>
                  <a:srgbClr val="E6A23C"/>
                </a:solidFill>
                <a:latin typeface="Urbanist"/>
                <a:ea typeface="Urbanist"/>
                <a:cs typeface="Urbanist"/>
                <a:sym typeface="Urbanist"/>
              </a:rPr>
              <a:t>MEDIA TRAINING</a:t>
            </a:r>
          </a:p>
        </p:txBody>
      </p:sp>
      <p:grpSp>
        <p:nvGrpSpPr>
          <p:cNvPr id="24" name="Group 24"/>
          <p:cNvGrpSpPr/>
          <p:nvPr/>
        </p:nvGrpSpPr>
        <p:grpSpPr>
          <a:xfrm>
            <a:off x="12441779" y="6210300"/>
            <a:ext cx="4953000" cy="3048000"/>
            <a:chOff x="0" y="0"/>
            <a:chExt cx="6604000" cy="4064000"/>
          </a:xfrm>
        </p:grpSpPr>
        <p:sp>
          <p:nvSpPr>
            <p:cNvPr id="25" name="Freeform 25"/>
            <p:cNvSpPr/>
            <p:nvPr/>
          </p:nvSpPr>
          <p:spPr>
            <a:xfrm>
              <a:off x="0" y="0"/>
              <a:ext cx="6604000" cy="4064000"/>
            </a:xfrm>
            <a:custGeom>
              <a:avLst/>
              <a:gdLst/>
              <a:ahLst/>
              <a:cxnLst/>
              <a:rect l="l" t="t" r="r" b="b"/>
              <a:pathLst>
                <a:path w="6604000" h="4064000">
                  <a:moveTo>
                    <a:pt x="406400" y="0"/>
                  </a:moveTo>
                  <a:lnTo>
                    <a:pt x="6197600" y="0"/>
                  </a:lnTo>
                  <a:cubicBezTo>
                    <a:pt x="6422049" y="0"/>
                    <a:pt x="6604000" y="181951"/>
                    <a:pt x="6604000" y="406400"/>
                  </a:cubicBezTo>
                  <a:lnTo>
                    <a:pt x="6604000" y="3657600"/>
                  </a:lnTo>
                  <a:cubicBezTo>
                    <a:pt x="6604000" y="3882049"/>
                    <a:pt x="6422049" y="4064000"/>
                    <a:pt x="6197600" y="4064000"/>
                  </a:cubicBezTo>
                  <a:lnTo>
                    <a:pt x="406400" y="4064000"/>
                  </a:lnTo>
                  <a:cubicBezTo>
                    <a:pt x="181951" y="4064000"/>
                    <a:pt x="0" y="3882049"/>
                    <a:pt x="0" y="3657600"/>
                  </a:cubicBezTo>
                  <a:lnTo>
                    <a:pt x="0" y="406400"/>
                  </a:lnTo>
                  <a:cubicBezTo>
                    <a:pt x="0" y="181951"/>
                    <a:pt x="181951" y="0"/>
                    <a:pt x="406400" y="0"/>
                  </a:cubicBezTo>
                  <a:close/>
                </a:path>
              </a:pathLst>
            </a:custGeom>
            <a:solidFill>
              <a:srgbClr val="F6F3ED">
                <a:alpha val="0"/>
              </a:srgbClr>
            </a:solidFill>
            <a:ln w="9525" cap="sq">
              <a:solidFill>
                <a:srgbClr val="858C84">
                  <a:alpha val="0"/>
                </a:srgbClr>
              </a:solidFill>
              <a:prstDash val="solid"/>
              <a:miter/>
            </a:ln>
          </p:spPr>
          <p:txBody>
            <a:bodyPr/>
            <a:lstStyle/>
            <a:p>
              <a:endParaRPr lang="de-DE"/>
            </a:p>
          </p:txBody>
        </p:sp>
      </p:grpSp>
      <p:sp>
        <p:nvSpPr>
          <p:cNvPr id="26" name="TextBox 26"/>
          <p:cNvSpPr txBox="1"/>
          <p:nvPr/>
        </p:nvSpPr>
        <p:spPr>
          <a:xfrm>
            <a:off x="12822779" y="6629400"/>
            <a:ext cx="4191000" cy="294005"/>
          </a:xfrm>
          <a:prstGeom prst="rect">
            <a:avLst/>
          </a:prstGeom>
        </p:spPr>
        <p:txBody>
          <a:bodyPr lIns="0" tIns="0" rIns="0" bIns="0" rtlCol="0" anchor="t">
            <a:spAutoFit/>
          </a:bodyPr>
          <a:lstStyle/>
          <a:p>
            <a:pPr marL="0" lvl="0" indent="0" algn="l">
              <a:lnSpc>
                <a:spcPts val="2199"/>
              </a:lnSpc>
              <a:spcBef>
                <a:spcPct val="0"/>
              </a:spcBef>
            </a:pPr>
            <a:r>
              <a:rPr lang="en-US" sz="2199" u="none" strike="noStrike">
                <a:solidFill>
                  <a:srgbClr val="E6A23C"/>
                </a:solidFill>
                <a:latin typeface="Urbanist"/>
                <a:ea typeface="Urbanist"/>
                <a:cs typeface="Urbanist"/>
                <a:sym typeface="Urbanist"/>
              </a:rPr>
              <a:t>MONITORING &amp; ANALYSE</a:t>
            </a:r>
          </a:p>
        </p:txBody>
      </p:sp>
      <p:sp>
        <p:nvSpPr>
          <p:cNvPr id="27" name="Freeform 27"/>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190965" y="828675"/>
            <a:ext cx="17259300" cy="2981591"/>
          </a:xfrm>
          <a:prstGeom prst="rect">
            <a:avLst/>
          </a:prstGeom>
        </p:spPr>
        <p:txBody>
          <a:bodyPr lIns="0" tIns="0" rIns="0" bIns="0" rtlCol="0" anchor="t">
            <a:spAutoFit/>
          </a:bodyPr>
          <a:lstStyle/>
          <a:p>
            <a:pPr algn="l">
              <a:lnSpc>
                <a:spcPts val="21269"/>
              </a:lnSpc>
            </a:pPr>
            <a:r>
              <a:rPr lang="en-US" sz="25023" spc="-1226">
                <a:solidFill>
                  <a:srgbClr val="F6F3ED"/>
                </a:solidFill>
                <a:latin typeface="Urbanist"/>
                <a:ea typeface="Urbanist"/>
                <a:cs typeface="Urbanist"/>
                <a:sym typeface="Urbanist"/>
              </a:rPr>
              <a:t>VIELEN</a:t>
            </a:r>
          </a:p>
        </p:txBody>
      </p:sp>
      <p:sp>
        <p:nvSpPr>
          <p:cNvPr id="3" name="TextBox 3"/>
          <p:cNvSpPr txBox="1"/>
          <p:nvPr/>
        </p:nvSpPr>
        <p:spPr>
          <a:xfrm>
            <a:off x="6760690" y="3176959"/>
            <a:ext cx="17259300" cy="2981591"/>
          </a:xfrm>
          <a:prstGeom prst="rect">
            <a:avLst/>
          </a:prstGeom>
        </p:spPr>
        <p:txBody>
          <a:bodyPr lIns="0" tIns="0" rIns="0" bIns="0" rtlCol="0" anchor="t">
            <a:spAutoFit/>
          </a:bodyPr>
          <a:lstStyle/>
          <a:p>
            <a:pPr algn="l">
              <a:lnSpc>
                <a:spcPts val="21269"/>
              </a:lnSpc>
            </a:pPr>
            <a:r>
              <a:rPr lang="en-US" sz="25023" spc="-1226">
                <a:solidFill>
                  <a:srgbClr val="F6F3ED"/>
                </a:solidFill>
                <a:latin typeface="Urbanist"/>
                <a:ea typeface="Urbanist"/>
                <a:cs typeface="Urbanist"/>
                <a:sym typeface="Urbanist"/>
              </a:rPr>
              <a:t>DANK</a:t>
            </a:r>
          </a:p>
        </p:txBody>
      </p:sp>
      <p:sp>
        <p:nvSpPr>
          <p:cNvPr id="4" name="TextBox 4"/>
          <p:cNvSpPr txBox="1"/>
          <p:nvPr/>
        </p:nvSpPr>
        <p:spPr>
          <a:xfrm>
            <a:off x="9591732" y="8724768"/>
            <a:ext cx="1734807" cy="304800"/>
          </a:xfrm>
          <a:prstGeom prst="rect">
            <a:avLst/>
          </a:prstGeom>
        </p:spPr>
        <p:txBody>
          <a:bodyPr lIns="0" tIns="0" rIns="0" bIns="0" rtlCol="0" anchor="t">
            <a:spAutoFit/>
          </a:bodyPr>
          <a:lstStyle/>
          <a:p>
            <a:pPr algn="l">
              <a:lnSpc>
                <a:spcPts val="2399"/>
              </a:lnSpc>
            </a:pPr>
            <a:r>
              <a:rPr lang="en-US" sz="1999" spc="-19">
                <a:solidFill>
                  <a:srgbClr val="E6A23C"/>
                </a:solidFill>
                <a:latin typeface="Urbanist"/>
                <a:ea typeface="Urbanist"/>
                <a:cs typeface="Urbanist"/>
                <a:sym typeface="Urbanist"/>
              </a:rPr>
              <a:t>TELEFON</a:t>
            </a:r>
          </a:p>
        </p:txBody>
      </p:sp>
      <p:sp>
        <p:nvSpPr>
          <p:cNvPr id="5" name="TextBox 5"/>
          <p:cNvSpPr txBox="1"/>
          <p:nvPr/>
        </p:nvSpPr>
        <p:spPr>
          <a:xfrm>
            <a:off x="9591732" y="9020175"/>
            <a:ext cx="1815272" cy="238125"/>
          </a:xfrm>
          <a:prstGeom prst="rect">
            <a:avLst/>
          </a:prstGeom>
        </p:spPr>
        <p:txBody>
          <a:bodyPr lIns="0" tIns="0" rIns="0" bIns="0" rtlCol="0" anchor="t">
            <a:spAutoFit/>
          </a:bodyPr>
          <a:lstStyle/>
          <a:p>
            <a:pPr algn="l">
              <a:lnSpc>
                <a:spcPts val="1800"/>
              </a:lnSpc>
            </a:pPr>
            <a:r>
              <a:rPr lang="en-US" sz="1500" spc="-15">
                <a:solidFill>
                  <a:srgbClr val="E6A23C"/>
                </a:solidFill>
                <a:latin typeface="Urbanist"/>
                <a:ea typeface="Urbanist"/>
                <a:cs typeface="Urbanist"/>
                <a:sym typeface="Urbanist"/>
              </a:rPr>
              <a:t>+040 123 45 67 8910</a:t>
            </a:r>
          </a:p>
        </p:txBody>
      </p:sp>
      <p:sp>
        <p:nvSpPr>
          <p:cNvPr id="6" name="TextBox 6"/>
          <p:cNvSpPr txBox="1"/>
          <p:nvPr/>
        </p:nvSpPr>
        <p:spPr>
          <a:xfrm>
            <a:off x="11848964" y="8724768"/>
            <a:ext cx="1734807" cy="304800"/>
          </a:xfrm>
          <a:prstGeom prst="rect">
            <a:avLst/>
          </a:prstGeom>
        </p:spPr>
        <p:txBody>
          <a:bodyPr lIns="0" tIns="0" rIns="0" bIns="0" rtlCol="0" anchor="t">
            <a:spAutoFit/>
          </a:bodyPr>
          <a:lstStyle/>
          <a:p>
            <a:pPr algn="l">
              <a:lnSpc>
                <a:spcPts val="2399"/>
              </a:lnSpc>
            </a:pPr>
            <a:r>
              <a:rPr lang="en-US" sz="1999" spc="-19">
                <a:solidFill>
                  <a:srgbClr val="E6A23C"/>
                </a:solidFill>
                <a:latin typeface="Urbanist"/>
                <a:ea typeface="Urbanist"/>
                <a:cs typeface="Urbanist"/>
                <a:sym typeface="Urbanist"/>
              </a:rPr>
              <a:t>EMAIL</a:t>
            </a:r>
          </a:p>
        </p:txBody>
      </p:sp>
      <p:sp>
        <p:nvSpPr>
          <p:cNvPr id="7" name="TextBox 7"/>
          <p:cNvSpPr txBox="1"/>
          <p:nvPr/>
        </p:nvSpPr>
        <p:spPr>
          <a:xfrm>
            <a:off x="11848964" y="9020109"/>
            <a:ext cx="2169147" cy="238125"/>
          </a:xfrm>
          <a:prstGeom prst="rect">
            <a:avLst/>
          </a:prstGeom>
        </p:spPr>
        <p:txBody>
          <a:bodyPr lIns="0" tIns="0" rIns="0" bIns="0" rtlCol="0" anchor="t">
            <a:spAutoFit/>
          </a:bodyPr>
          <a:lstStyle/>
          <a:p>
            <a:pPr algn="l">
              <a:lnSpc>
                <a:spcPts val="1800"/>
              </a:lnSpc>
            </a:pPr>
            <a:r>
              <a:rPr lang="en-US" sz="1500" spc="-15">
                <a:solidFill>
                  <a:srgbClr val="E6A23C"/>
                </a:solidFill>
                <a:latin typeface="Urbanist"/>
                <a:ea typeface="Urbanist"/>
                <a:cs typeface="Urbanist"/>
                <a:sym typeface="Urbanist"/>
              </a:rPr>
              <a:t>info@publicimaging.de</a:t>
            </a:r>
          </a:p>
        </p:txBody>
      </p:sp>
      <p:sp>
        <p:nvSpPr>
          <p:cNvPr id="8" name="TextBox 8"/>
          <p:cNvSpPr txBox="1"/>
          <p:nvPr/>
        </p:nvSpPr>
        <p:spPr>
          <a:xfrm>
            <a:off x="14456261" y="8724768"/>
            <a:ext cx="1734807" cy="304800"/>
          </a:xfrm>
          <a:prstGeom prst="rect">
            <a:avLst/>
          </a:prstGeom>
        </p:spPr>
        <p:txBody>
          <a:bodyPr lIns="0" tIns="0" rIns="0" bIns="0" rtlCol="0" anchor="t">
            <a:spAutoFit/>
          </a:bodyPr>
          <a:lstStyle/>
          <a:p>
            <a:pPr algn="l">
              <a:lnSpc>
                <a:spcPts val="2399"/>
              </a:lnSpc>
            </a:pPr>
            <a:r>
              <a:rPr lang="en-US" sz="1999" spc="-19">
                <a:solidFill>
                  <a:srgbClr val="E6A23C"/>
                </a:solidFill>
                <a:latin typeface="Urbanist"/>
                <a:ea typeface="Urbanist"/>
                <a:cs typeface="Urbanist"/>
                <a:sym typeface="Urbanist"/>
              </a:rPr>
              <a:t>ADRESSE</a:t>
            </a:r>
          </a:p>
        </p:txBody>
      </p:sp>
      <p:sp>
        <p:nvSpPr>
          <p:cNvPr id="9" name="TextBox 9"/>
          <p:cNvSpPr txBox="1"/>
          <p:nvPr/>
        </p:nvSpPr>
        <p:spPr>
          <a:xfrm>
            <a:off x="14456261" y="9020109"/>
            <a:ext cx="2803039" cy="238125"/>
          </a:xfrm>
          <a:prstGeom prst="rect">
            <a:avLst/>
          </a:prstGeom>
        </p:spPr>
        <p:txBody>
          <a:bodyPr lIns="0" tIns="0" rIns="0" bIns="0" rtlCol="0" anchor="t">
            <a:spAutoFit/>
          </a:bodyPr>
          <a:lstStyle/>
          <a:p>
            <a:pPr algn="l">
              <a:lnSpc>
                <a:spcPts val="1800"/>
              </a:lnSpc>
            </a:pPr>
            <a:r>
              <a:rPr lang="en-US" sz="1500" spc="-15">
                <a:solidFill>
                  <a:srgbClr val="E6A23C"/>
                </a:solidFill>
                <a:latin typeface="Urbanist"/>
                <a:ea typeface="Urbanist"/>
                <a:cs typeface="Urbanist"/>
                <a:sym typeface="Urbanist"/>
              </a:rPr>
              <a:t>Moorfuhrtweg 11 · 22301 Hamburg</a:t>
            </a:r>
          </a:p>
        </p:txBody>
      </p:sp>
      <p:sp>
        <p:nvSpPr>
          <p:cNvPr id="10" name="Freeform 10"/>
          <p:cNvSpPr/>
          <p:nvPr/>
        </p:nvSpPr>
        <p:spPr>
          <a:xfrm>
            <a:off x="1028700" y="888193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1028700" y="1228725"/>
            <a:ext cx="7745463" cy="770255"/>
          </a:xfrm>
          <a:prstGeom prst="rect">
            <a:avLst/>
          </a:prstGeom>
        </p:spPr>
        <p:txBody>
          <a:bodyPr lIns="0" tIns="0" rIns="0" bIns="0" rtlCol="0" anchor="t">
            <a:spAutoFit/>
          </a:bodyPr>
          <a:lstStyle/>
          <a:p>
            <a:pPr algn="l">
              <a:lnSpc>
                <a:spcPts val="5439"/>
              </a:lnSpc>
            </a:pPr>
            <a:r>
              <a:rPr lang="en-US" sz="6399" spc="-313">
                <a:solidFill>
                  <a:srgbClr val="F6F3ED"/>
                </a:solidFill>
                <a:latin typeface="Urbanist"/>
                <a:ea typeface="Urbanist"/>
                <a:cs typeface="Urbanist"/>
                <a:sym typeface="Urbanist"/>
              </a:rPr>
              <a:t>UNSERE LÖSUNG</a:t>
            </a:r>
          </a:p>
        </p:txBody>
      </p:sp>
      <p:sp>
        <p:nvSpPr>
          <p:cNvPr id="3" name="TextBox 3"/>
          <p:cNvSpPr txBox="1"/>
          <p:nvPr/>
        </p:nvSpPr>
        <p:spPr>
          <a:xfrm>
            <a:off x="12285502" y="2174081"/>
            <a:ext cx="3811760" cy="361950"/>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INDIVIDUELLE STRATEGIE</a:t>
            </a:r>
          </a:p>
        </p:txBody>
      </p:sp>
      <p:sp>
        <p:nvSpPr>
          <p:cNvPr id="4" name="TextBox 4"/>
          <p:cNvSpPr txBox="1"/>
          <p:nvPr/>
        </p:nvSpPr>
        <p:spPr>
          <a:xfrm>
            <a:off x="12285502" y="2717006"/>
            <a:ext cx="4973798" cy="1085850"/>
          </a:xfrm>
          <a:prstGeom prst="rect">
            <a:avLst/>
          </a:prstGeom>
        </p:spPr>
        <p:txBody>
          <a:bodyPr lIns="0" tIns="0" rIns="0" bIns="0" rtlCol="0" anchor="t">
            <a:spAutoFit/>
          </a:bodyPr>
          <a:lstStyle/>
          <a:p>
            <a:pPr algn="just">
              <a:lnSpc>
                <a:spcPts val="1439"/>
              </a:lnSpc>
            </a:pPr>
            <a:r>
              <a:rPr lang="en-US" sz="1200" spc="-12">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5" name="TextBox 5"/>
          <p:cNvSpPr txBox="1"/>
          <p:nvPr/>
        </p:nvSpPr>
        <p:spPr>
          <a:xfrm>
            <a:off x="12285502" y="4901803"/>
            <a:ext cx="2902193" cy="361950"/>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PROJEKT-BASIERT</a:t>
            </a:r>
          </a:p>
        </p:txBody>
      </p:sp>
      <p:sp>
        <p:nvSpPr>
          <p:cNvPr id="6" name="AutoShape 6"/>
          <p:cNvSpPr/>
          <p:nvPr/>
        </p:nvSpPr>
        <p:spPr>
          <a:xfrm>
            <a:off x="12285502" y="4397772"/>
            <a:ext cx="4973798" cy="0"/>
          </a:xfrm>
          <a:prstGeom prst="line">
            <a:avLst/>
          </a:prstGeom>
          <a:ln w="9525" cap="rnd">
            <a:solidFill>
              <a:srgbClr val="E6A23C"/>
            </a:solidFill>
            <a:prstDash val="solid"/>
            <a:headEnd type="none" w="sm" len="sm"/>
            <a:tailEnd type="none" w="sm" len="sm"/>
          </a:ln>
        </p:spPr>
        <p:txBody>
          <a:bodyPr/>
          <a:lstStyle/>
          <a:p>
            <a:endParaRPr lang="de-DE"/>
          </a:p>
        </p:txBody>
      </p:sp>
      <p:sp>
        <p:nvSpPr>
          <p:cNvPr id="7" name="TextBox 7"/>
          <p:cNvSpPr txBox="1"/>
          <p:nvPr/>
        </p:nvSpPr>
        <p:spPr>
          <a:xfrm>
            <a:off x="12285502" y="5444728"/>
            <a:ext cx="4973798" cy="1085850"/>
          </a:xfrm>
          <a:prstGeom prst="rect">
            <a:avLst/>
          </a:prstGeom>
        </p:spPr>
        <p:txBody>
          <a:bodyPr lIns="0" tIns="0" rIns="0" bIns="0" rtlCol="0" anchor="t">
            <a:spAutoFit/>
          </a:bodyPr>
          <a:lstStyle/>
          <a:p>
            <a:pPr algn="just">
              <a:lnSpc>
                <a:spcPts val="1439"/>
              </a:lnSpc>
            </a:pPr>
            <a:r>
              <a:rPr lang="en-US" sz="1200" spc="-12">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8" name="TextBox 8"/>
          <p:cNvSpPr txBox="1"/>
          <p:nvPr/>
        </p:nvSpPr>
        <p:spPr>
          <a:xfrm>
            <a:off x="12285502" y="7625556"/>
            <a:ext cx="2902193" cy="361950"/>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HANDS-ON. IMMER.</a:t>
            </a:r>
          </a:p>
        </p:txBody>
      </p:sp>
      <p:sp>
        <p:nvSpPr>
          <p:cNvPr id="9" name="AutoShape 9"/>
          <p:cNvSpPr/>
          <p:nvPr/>
        </p:nvSpPr>
        <p:spPr>
          <a:xfrm>
            <a:off x="12285502" y="7125494"/>
            <a:ext cx="4973798" cy="0"/>
          </a:xfrm>
          <a:prstGeom prst="line">
            <a:avLst/>
          </a:prstGeom>
          <a:ln w="9525" cap="rnd">
            <a:solidFill>
              <a:srgbClr val="E6A23C"/>
            </a:solidFill>
            <a:prstDash val="solid"/>
            <a:headEnd type="none" w="sm" len="sm"/>
            <a:tailEnd type="none" w="sm" len="sm"/>
          </a:ln>
        </p:spPr>
        <p:txBody>
          <a:bodyPr/>
          <a:lstStyle/>
          <a:p>
            <a:endParaRPr lang="de-DE"/>
          </a:p>
        </p:txBody>
      </p:sp>
      <p:sp>
        <p:nvSpPr>
          <p:cNvPr id="10" name="TextBox 10"/>
          <p:cNvSpPr txBox="1"/>
          <p:nvPr/>
        </p:nvSpPr>
        <p:spPr>
          <a:xfrm>
            <a:off x="12285502" y="8172450"/>
            <a:ext cx="4973798" cy="1085850"/>
          </a:xfrm>
          <a:prstGeom prst="rect">
            <a:avLst/>
          </a:prstGeom>
        </p:spPr>
        <p:txBody>
          <a:bodyPr lIns="0" tIns="0" rIns="0" bIns="0" rtlCol="0" anchor="t">
            <a:spAutoFit/>
          </a:bodyPr>
          <a:lstStyle/>
          <a:p>
            <a:pPr algn="just">
              <a:lnSpc>
                <a:spcPts val="1439"/>
              </a:lnSpc>
            </a:pPr>
            <a:r>
              <a:rPr lang="en-US" sz="1200" spc="-12">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11" name="Freeform 11"/>
          <p:cNvSpPr/>
          <p:nvPr/>
        </p:nvSpPr>
        <p:spPr>
          <a:xfrm>
            <a:off x="1028700" y="8909141"/>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grpSp>
        <p:nvGrpSpPr>
          <p:cNvPr id="2" name="Group 2"/>
          <p:cNvGrpSpPr/>
          <p:nvPr/>
        </p:nvGrpSpPr>
        <p:grpSpPr>
          <a:xfrm>
            <a:off x="6205604" y="6836748"/>
            <a:ext cx="2423479" cy="2206113"/>
            <a:chOff x="0" y="0"/>
            <a:chExt cx="638283" cy="581034"/>
          </a:xfrm>
        </p:grpSpPr>
        <p:sp>
          <p:nvSpPr>
            <p:cNvPr id="3" name="Freeform 3"/>
            <p:cNvSpPr/>
            <p:nvPr/>
          </p:nvSpPr>
          <p:spPr>
            <a:xfrm>
              <a:off x="0" y="0"/>
              <a:ext cx="638283" cy="581034"/>
            </a:xfrm>
            <a:custGeom>
              <a:avLst/>
              <a:gdLst/>
              <a:ahLst/>
              <a:cxnLst/>
              <a:rect l="l" t="t" r="r" b="b"/>
              <a:pathLst>
                <a:path w="638283" h="581034">
                  <a:moveTo>
                    <a:pt x="0" y="0"/>
                  </a:moveTo>
                  <a:lnTo>
                    <a:pt x="638283" y="0"/>
                  </a:lnTo>
                  <a:lnTo>
                    <a:pt x="638283" y="581034"/>
                  </a:lnTo>
                  <a:lnTo>
                    <a:pt x="0" y="581034"/>
                  </a:lnTo>
                  <a:close/>
                </a:path>
              </a:pathLst>
            </a:custGeom>
            <a:ln w="19050" cap="sq">
              <a:solidFill>
                <a:srgbClr val="858C84"/>
              </a:solidFill>
              <a:prstDash val="solid"/>
              <a:miter/>
            </a:ln>
          </p:spPr>
          <p:txBody>
            <a:bodyPr/>
            <a:lstStyle/>
            <a:p>
              <a:endParaRPr lang="de-DE"/>
            </a:p>
          </p:txBody>
        </p:sp>
        <p:sp>
          <p:nvSpPr>
            <p:cNvPr id="4" name="TextBox 4"/>
            <p:cNvSpPr txBox="1"/>
            <p:nvPr/>
          </p:nvSpPr>
          <p:spPr>
            <a:xfrm>
              <a:off x="0" y="-9525"/>
              <a:ext cx="638283" cy="590559"/>
            </a:xfrm>
            <a:prstGeom prst="rect">
              <a:avLst/>
            </a:prstGeom>
          </p:spPr>
          <p:txBody>
            <a:bodyPr lIns="50800" tIns="50800" rIns="50800" bIns="50800" rtlCol="0" anchor="ctr"/>
            <a:lstStyle/>
            <a:p>
              <a:pPr algn="ctr">
                <a:lnSpc>
                  <a:spcPts val="2818"/>
                </a:lnSpc>
              </a:pPr>
              <a:endParaRPr/>
            </a:p>
          </p:txBody>
        </p:sp>
      </p:grpSp>
      <p:sp>
        <p:nvSpPr>
          <p:cNvPr id="5" name="TextBox 5"/>
          <p:cNvSpPr txBox="1"/>
          <p:nvPr/>
        </p:nvSpPr>
        <p:spPr>
          <a:xfrm>
            <a:off x="891903" y="812153"/>
            <a:ext cx="11393599" cy="2348231"/>
          </a:xfrm>
          <a:prstGeom prst="rect">
            <a:avLst/>
          </a:prstGeom>
        </p:spPr>
        <p:txBody>
          <a:bodyPr lIns="0" tIns="0" rIns="0" bIns="0" rtlCol="0" anchor="t">
            <a:spAutoFit/>
          </a:bodyPr>
          <a:lstStyle/>
          <a:p>
            <a:pPr algn="l">
              <a:lnSpc>
                <a:spcPts val="8840"/>
              </a:lnSpc>
            </a:pPr>
            <a:r>
              <a:rPr lang="en-US" sz="10400" spc="-509">
                <a:solidFill>
                  <a:srgbClr val="F6F3ED"/>
                </a:solidFill>
                <a:latin typeface="Urbanist"/>
                <a:ea typeface="Urbanist"/>
                <a:cs typeface="Urbanist"/>
                <a:sym typeface="Urbanist"/>
              </a:rPr>
              <a:t>MARKET OPPORTUNITY</a:t>
            </a:r>
          </a:p>
        </p:txBody>
      </p:sp>
      <p:sp>
        <p:nvSpPr>
          <p:cNvPr id="6" name="TextBox 6"/>
          <p:cNvSpPr txBox="1"/>
          <p:nvPr/>
        </p:nvSpPr>
        <p:spPr>
          <a:xfrm>
            <a:off x="12285502" y="3036327"/>
            <a:ext cx="4112645" cy="714375"/>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HIGH DEMAND FOR SPECIALIZED BOUTIQUE FIRMS</a:t>
            </a:r>
          </a:p>
        </p:txBody>
      </p:sp>
      <p:sp>
        <p:nvSpPr>
          <p:cNvPr id="7" name="TextBox 7"/>
          <p:cNvSpPr txBox="1"/>
          <p:nvPr/>
        </p:nvSpPr>
        <p:spPr>
          <a:xfrm>
            <a:off x="12285502" y="4017988"/>
            <a:ext cx="4973798" cy="962025"/>
          </a:xfrm>
          <a:prstGeom prst="rect">
            <a:avLst/>
          </a:prstGeom>
        </p:spPr>
        <p:txBody>
          <a:bodyPr lIns="0" tIns="0" rIns="0" bIns="0" rtlCol="0" anchor="t">
            <a:spAutoFit/>
          </a:bodyPr>
          <a:lstStyle/>
          <a:p>
            <a:pPr algn="just">
              <a:lnSpc>
                <a:spcPts val="1919"/>
              </a:lnSpc>
            </a:pPr>
            <a:r>
              <a:rPr lang="en-US" sz="1599" spc="-15">
                <a:solidFill>
                  <a:srgbClr val="E6A23C"/>
                </a:solidFill>
                <a:latin typeface="Urbanist"/>
                <a:ea typeface="Urbanist"/>
                <a:cs typeface="Urbanist"/>
                <a:sym typeface="Urbanist"/>
              </a:rPr>
              <a:t>Lorem ipsum dolor sit amet, consectetur adipiscing elit. Quisque non elit mauris. Cras euismod, metus ac finibus finibus, felis dui suscipit purus, a maximus leo ligula at dolor.</a:t>
            </a:r>
          </a:p>
        </p:txBody>
      </p:sp>
      <p:sp>
        <p:nvSpPr>
          <p:cNvPr id="8" name="TextBox 8"/>
          <p:cNvSpPr txBox="1"/>
          <p:nvPr/>
        </p:nvSpPr>
        <p:spPr>
          <a:xfrm>
            <a:off x="12285502" y="6120529"/>
            <a:ext cx="4319478" cy="1066800"/>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DIGITAL TRANSFORMATION AND SUSTAINABILITY TRENDS DRIVE GROWTH</a:t>
            </a:r>
          </a:p>
        </p:txBody>
      </p:sp>
      <p:sp>
        <p:nvSpPr>
          <p:cNvPr id="9" name="TextBox 9"/>
          <p:cNvSpPr txBox="1"/>
          <p:nvPr/>
        </p:nvSpPr>
        <p:spPr>
          <a:xfrm>
            <a:off x="12285502" y="7454029"/>
            <a:ext cx="4973798" cy="962025"/>
          </a:xfrm>
          <a:prstGeom prst="rect">
            <a:avLst/>
          </a:prstGeom>
        </p:spPr>
        <p:txBody>
          <a:bodyPr lIns="0" tIns="0" rIns="0" bIns="0" rtlCol="0" anchor="t">
            <a:spAutoFit/>
          </a:bodyPr>
          <a:lstStyle/>
          <a:p>
            <a:pPr algn="just">
              <a:lnSpc>
                <a:spcPts val="1919"/>
              </a:lnSpc>
            </a:pPr>
            <a:r>
              <a:rPr lang="en-US" sz="1599" spc="-15">
                <a:solidFill>
                  <a:srgbClr val="E6A23C"/>
                </a:solidFill>
                <a:latin typeface="Urbanist"/>
                <a:ea typeface="Urbanist"/>
                <a:cs typeface="Urbanist"/>
                <a:sym typeface="Urbanist"/>
              </a:rPr>
              <a:t>Lorem ipsum dolor sit amet, consectetur adipiscing elit. Quisque non elit mauris. Cras euismod, metus ac finibus finibus, felis dui suscipit purus, a maximus leo ligula at dolor. </a:t>
            </a:r>
          </a:p>
        </p:txBody>
      </p:sp>
      <p:sp>
        <p:nvSpPr>
          <p:cNvPr id="10" name="TextBox 10"/>
          <p:cNvSpPr txBox="1"/>
          <p:nvPr/>
        </p:nvSpPr>
        <p:spPr>
          <a:xfrm>
            <a:off x="1557056" y="7460666"/>
            <a:ext cx="4335365" cy="1131570"/>
          </a:xfrm>
          <a:prstGeom prst="rect">
            <a:avLst/>
          </a:prstGeom>
        </p:spPr>
        <p:txBody>
          <a:bodyPr lIns="0" tIns="0" rIns="0" bIns="0" rtlCol="0" anchor="t">
            <a:spAutoFit/>
          </a:bodyPr>
          <a:lstStyle/>
          <a:p>
            <a:pPr algn="l">
              <a:lnSpc>
                <a:spcPts val="8159"/>
              </a:lnSpc>
            </a:pPr>
            <a:r>
              <a:rPr lang="en-US" sz="9600">
                <a:solidFill>
                  <a:srgbClr val="858C84"/>
                </a:solidFill>
                <a:latin typeface="Urbanist"/>
                <a:ea typeface="Urbanist"/>
                <a:cs typeface="Urbanist"/>
                <a:sym typeface="Urbanist"/>
              </a:rPr>
              <a:t>$900B+</a:t>
            </a:r>
          </a:p>
        </p:txBody>
      </p:sp>
      <p:sp>
        <p:nvSpPr>
          <p:cNvPr id="11" name="TextBox 11"/>
          <p:cNvSpPr txBox="1"/>
          <p:nvPr/>
        </p:nvSpPr>
        <p:spPr>
          <a:xfrm>
            <a:off x="6583116" y="7401642"/>
            <a:ext cx="2045966" cy="1066800"/>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GLOBAL CONSULTING MARKET</a:t>
            </a:r>
          </a:p>
        </p:txBody>
      </p:sp>
      <p:sp>
        <p:nvSpPr>
          <p:cNvPr id="12" name="Freeform 12"/>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891903" y="754922"/>
            <a:ext cx="11393599" cy="1233806"/>
          </a:xfrm>
          <a:prstGeom prst="rect">
            <a:avLst/>
          </a:prstGeom>
        </p:spPr>
        <p:txBody>
          <a:bodyPr lIns="0" tIns="0" rIns="0" bIns="0" rtlCol="0" anchor="t">
            <a:spAutoFit/>
          </a:bodyPr>
          <a:lstStyle/>
          <a:p>
            <a:pPr algn="l">
              <a:lnSpc>
                <a:spcPts val="8840"/>
              </a:lnSpc>
            </a:pPr>
            <a:r>
              <a:rPr lang="en-US" sz="10400" spc="-509">
                <a:solidFill>
                  <a:srgbClr val="F6F3ED"/>
                </a:solidFill>
                <a:latin typeface="Urbanist"/>
                <a:ea typeface="Urbanist"/>
                <a:cs typeface="Urbanist"/>
                <a:sym typeface="Urbanist"/>
              </a:rPr>
              <a:t>BUSINESS MODEL</a:t>
            </a:r>
          </a:p>
        </p:txBody>
      </p:sp>
      <p:sp>
        <p:nvSpPr>
          <p:cNvPr id="3" name="TextBox 3"/>
          <p:cNvSpPr txBox="1"/>
          <p:nvPr/>
        </p:nvSpPr>
        <p:spPr>
          <a:xfrm>
            <a:off x="1028700" y="4938431"/>
            <a:ext cx="2623095" cy="361950"/>
          </a:xfrm>
          <a:prstGeom prst="rect">
            <a:avLst/>
          </a:prstGeom>
        </p:spPr>
        <p:txBody>
          <a:bodyPr lIns="0" tIns="0" rIns="0" bIns="0" rtlCol="0" anchor="t">
            <a:spAutoFit/>
          </a:bodyPr>
          <a:lstStyle/>
          <a:p>
            <a:pPr algn="l">
              <a:lnSpc>
                <a:spcPts val="2879"/>
              </a:lnSpc>
            </a:pPr>
            <a:r>
              <a:rPr lang="en-US" sz="2400" spc="-24">
                <a:solidFill>
                  <a:srgbClr val="F6F3ED"/>
                </a:solidFill>
                <a:latin typeface="Urbanist"/>
                <a:ea typeface="Urbanist"/>
                <a:cs typeface="Urbanist"/>
                <a:sym typeface="Urbanist"/>
              </a:rPr>
              <a:t>UMSATZSTRÖME</a:t>
            </a:r>
          </a:p>
        </p:txBody>
      </p:sp>
      <p:sp>
        <p:nvSpPr>
          <p:cNvPr id="4" name="TextBox 4"/>
          <p:cNvSpPr txBox="1"/>
          <p:nvPr/>
        </p:nvSpPr>
        <p:spPr>
          <a:xfrm>
            <a:off x="1028700" y="5955191"/>
            <a:ext cx="4973798" cy="247650"/>
          </a:xfrm>
          <a:prstGeom prst="rect">
            <a:avLst/>
          </a:prstGeom>
        </p:spPr>
        <p:txBody>
          <a:bodyPr lIns="0" tIns="0" rIns="0" bIns="0" rtlCol="0" anchor="t">
            <a:spAutoFit/>
          </a:bodyPr>
          <a:lstStyle/>
          <a:p>
            <a:pPr algn="l">
              <a:lnSpc>
                <a:spcPts val="1919"/>
              </a:lnSpc>
            </a:pPr>
            <a:r>
              <a:rPr lang="en-US" sz="1599" b="1" spc="-15">
                <a:solidFill>
                  <a:srgbClr val="E6A23C"/>
                </a:solidFill>
                <a:latin typeface="Urbanist Bold"/>
                <a:ea typeface="Urbanist Bold"/>
                <a:cs typeface="Urbanist Bold"/>
                <a:sym typeface="Urbanist Bold"/>
              </a:rPr>
              <a:t>a. Strategic consulting</a:t>
            </a:r>
          </a:p>
        </p:txBody>
      </p:sp>
      <p:sp>
        <p:nvSpPr>
          <p:cNvPr id="5" name="TextBox 5"/>
          <p:cNvSpPr txBox="1"/>
          <p:nvPr/>
        </p:nvSpPr>
        <p:spPr>
          <a:xfrm>
            <a:off x="1028700" y="6465044"/>
            <a:ext cx="4973798" cy="1914525"/>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6" name="TextBox 6"/>
          <p:cNvSpPr txBox="1"/>
          <p:nvPr/>
        </p:nvSpPr>
        <p:spPr>
          <a:xfrm>
            <a:off x="6657101" y="5955191"/>
            <a:ext cx="4973798" cy="247650"/>
          </a:xfrm>
          <a:prstGeom prst="rect">
            <a:avLst/>
          </a:prstGeom>
        </p:spPr>
        <p:txBody>
          <a:bodyPr lIns="0" tIns="0" rIns="0" bIns="0" rtlCol="0" anchor="t">
            <a:spAutoFit/>
          </a:bodyPr>
          <a:lstStyle/>
          <a:p>
            <a:pPr algn="l">
              <a:lnSpc>
                <a:spcPts val="1919"/>
              </a:lnSpc>
            </a:pPr>
            <a:r>
              <a:rPr lang="en-US" sz="1599" b="1" spc="-15">
                <a:solidFill>
                  <a:srgbClr val="E6A23C"/>
                </a:solidFill>
                <a:latin typeface="Urbanist Bold"/>
                <a:ea typeface="Urbanist Bold"/>
                <a:cs typeface="Urbanist Bold"/>
                <a:sym typeface="Urbanist Bold"/>
              </a:rPr>
              <a:t>b. Execution and implementation</a:t>
            </a:r>
          </a:p>
        </p:txBody>
      </p:sp>
      <p:sp>
        <p:nvSpPr>
          <p:cNvPr id="7" name="TextBox 7"/>
          <p:cNvSpPr txBox="1"/>
          <p:nvPr/>
        </p:nvSpPr>
        <p:spPr>
          <a:xfrm>
            <a:off x="6657101" y="6465044"/>
            <a:ext cx="4973798" cy="1914525"/>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8" name="TextBox 8"/>
          <p:cNvSpPr txBox="1"/>
          <p:nvPr/>
        </p:nvSpPr>
        <p:spPr>
          <a:xfrm>
            <a:off x="12285502" y="5955191"/>
            <a:ext cx="4973798" cy="247650"/>
          </a:xfrm>
          <a:prstGeom prst="rect">
            <a:avLst/>
          </a:prstGeom>
        </p:spPr>
        <p:txBody>
          <a:bodyPr lIns="0" tIns="0" rIns="0" bIns="0" rtlCol="0" anchor="t">
            <a:spAutoFit/>
          </a:bodyPr>
          <a:lstStyle/>
          <a:p>
            <a:pPr algn="l">
              <a:lnSpc>
                <a:spcPts val="1919"/>
              </a:lnSpc>
            </a:pPr>
            <a:r>
              <a:rPr lang="en-US" sz="1599" b="1" spc="-15">
                <a:solidFill>
                  <a:srgbClr val="E6A23C"/>
                </a:solidFill>
                <a:latin typeface="Urbanist Bold"/>
                <a:ea typeface="Urbanist Bold"/>
                <a:cs typeface="Urbanist Bold"/>
                <a:sym typeface="Urbanist Bold"/>
              </a:rPr>
              <a:t>c. Digital transformation packages</a:t>
            </a:r>
          </a:p>
        </p:txBody>
      </p:sp>
      <p:sp>
        <p:nvSpPr>
          <p:cNvPr id="9" name="TextBox 9"/>
          <p:cNvSpPr txBox="1"/>
          <p:nvPr/>
        </p:nvSpPr>
        <p:spPr>
          <a:xfrm>
            <a:off x="12285502" y="6465044"/>
            <a:ext cx="4973798" cy="1914525"/>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10" name="Freeform 10"/>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891903" y="735872"/>
            <a:ext cx="9351327" cy="2160270"/>
          </a:xfrm>
          <a:prstGeom prst="rect">
            <a:avLst/>
          </a:prstGeom>
        </p:spPr>
        <p:txBody>
          <a:bodyPr lIns="0" tIns="0" rIns="0" bIns="0" rtlCol="0" anchor="t">
            <a:spAutoFit/>
          </a:bodyPr>
          <a:lstStyle/>
          <a:p>
            <a:pPr algn="l">
              <a:lnSpc>
                <a:spcPts val="8159"/>
              </a:lnSpc>
            </a:pPr>
            <a:r>
              <a:rPr lang="en-US" sz="9600" spc="-470">
                <a:solidFill>
                  <a:srgbClr val="F6F3ED"/>
                </a:solidFill>
                <a:latin typeface="Urbanist"/>
                <a:ea typeface="Urbanist"/>
                <a:cs typeface="Urbanist"/>
                <a:sym typeface="Urbanist"/>
              </a:rPr>
              <a:t>ERFOLGS-GESCHICHTEN</a:t>
            </a:r>
          </a:p>
        </p:txBody>
      </p:sp>
      <p:grpSp>
        <p:nvGrpSpPr>
          <p:cNvPr id="3" name="Group 3"/>
          <p:cNvGrpSpPr/>
          <p:nvPr/>
        </p:nvGrpSpPr>
        <p:grpSpPr>
          <a:xfrm>
            <a:off x="3234844" y="7956316"/>
            <a:ext cx="4285849" cy="1206052"/>
            <a:chOff x="0" y="0"/>
            <a:chExt cx="1128783" cy="317643"/>
          </a:xfrm>
        </p:grpSpPr>
        <p:sp>
          <p:nvSpPr>
            <p:cNvPr id="4" name="Freeform 4"/>
            <p:cNvSpPr/>
            <p:nvPr/>
          </p:nvSpPr>
          <p:spPr>
            <a:xfrm>
              <a:off x="0" y="0"/>
              <a:ext cx="1128783" cy="317643"/>
            </a:xfrm>
            <a:custGeom>
              <a:avLst/>
              <a:gdLst/>
              <a:ahLst/>
              <a:cxnLst/>
              <a:rect l="l" t="t" r="r" b="b"/>
              <a:pathLst>
                <a:path w="1128783" h="317643">
                  <a:moveTo>
                    <a:pt x="0" y="0"/>
                  </a:moveTo>
                  <a:lnTo>
                    <a:pt x="1128783" y="0"/>
                  </a:lnTo>
                  <a:lnTo>
                    <a:pt x="1128783" y="317643"/>
                  </a:lnTo>
                  <a:lnTo>
                    <a:pt x="0" y="317643"/>
                  </a:lnTo>
                  <a:close/>
                </a:path>
              </a:pathLst>
            </a:custGeom>
            <a:ln w="19050" cap="sq">
              <a:solidFill>
                <a:srgbClr val="E6A23C"/>
              </a:solidFill>
              <a:prstDash val="solid"/>
              <a:miter/>
            </a:ln>
          </p:spPr>
          <p:txBody>
            <a:bodyPr/>
            <a:lstStyle/>
            <a:p>
              <a:endParaRPr lang="de-DE"/>
            </a:p>
          </p:txBody>
        </p:sp>
        <p:sp>
          <p:nvSpPr>
            <p:cNvPr id="5" name="TextBox 5"/>
            <p:cNvSpPr txBox="1"/>
            <p:nvPr/>
          </p:nvSpPr>
          <p:spPr>
            <a:xfrm>
              <a:off x="0" y="-9525"/>
              <a:ext cx="1128783" cy="327168"/>
            </a:xfrm>
            <a:prstGeom prst="rect">
              <a:avLst/>
            </a:prstGeom>
          </p:spPr>
          <p:txBody>
            <a:bodyPr lIns="50800" tIns="50800" rIns="50800" bIns="50800" rtlCol="0" anchor="ctr"/>
            <a:lstStyle/>
            <a:p>
              <a:pPr algn="ctr">
                <a:lnSpc>
                  <a:spcPts val="2818"/>
                </a:lnSpc>
              </a:pPr>
              <a:endParaRPr/>
            </a:p>
          </p:txBody>
        </p:sp>
      </p:grpSp>
      <p:sp>
        <p:nvSpPr>
          <p:cNvPr id="6" name="TextBox 6"/>
          <p:cNvSpPr txBox="1"/>
          <p:nvPr/>
        </p:nvSpPr>
        <p:spPr>
          <a:xfrm>
            <a:off x="3427651" y="8372100"/>
            <a:ext cx="3900234" cy="361950"/>
          </a:xfrm>
          <a:prstGeom prst="rect">
            <a:avLst/>
          </a:prstGeom>
        </p:spPr>
        <p:txBody>
          <a:bodyPr lIns="0" tIns="0" rIns="0" bIns="0" rtlCol="0" anchor="t">
            <a:spAutoFit/>
          </a:bodyPr>
          <a:lstStyle/>
          <a:p>
            <a:pPr algn="ctr">
              <a:lnSpc>
                <a:spcPts val="2818"/>
              </a:lnSpc>
            </a:pPr>
            <a:r>
              <a:rPr lang="en-US" sz="2348" spc="-23">
                <a:solidFill>
                  <a:srgbClr val="F6F3ED"/>
                </a:solidFill>
                <a:latin typeface="Urbanist"/>
                <a:ea typeface="Urbanist"/>
                <a:cs typeface="Urbanist"/>
                <a:sym typeface="Urbanist"/>
              </a:rPr>
              <a:t>KUNDEN IN 5 LÄNDERN</a:t>
            </a:r>
          </a:p>
        </p:txBody>
      </p:sp>
      <p:grpSp>
        <p:nvGrpSpPr>
          <p:cNvPr id="7" name="Group 7"/>
          <p:cNvGrpSpPr/>
          <p:nvPr/>
        </p:nvGrpSpPr>
        <p:grpSpPr>
          <a:xfrm>
            <a:off x="12665716" y="8011178"/>
            <a:ext cx="4593584" cy="1206052"/>
            <a:chOff x="0" y="0"/>
            <a:chExt cx="1209833" cy="317643"/>
          </a:xfrm>
        </p:grpSpPr>
        <p:sp>
          <p:nvSpPr>
            <p:cNvPr id="8" name="Freeform 8"/>
            <p:cNvSpPr/>
            <p:nvPr/>
          </p:nvSpPr>
          <p:spPr>
            <a:xfrm>
              <a:off x="0" y="0"/>
              <a:ext cx="1209833" cy="317643"/>
            </a:xfrm>
            <a:custGeom>
              <a:avLst/>
              <a:gdLst/>
              <a:ahLst/>
              <a:cxnLst/>
              <a:rect l="l" t="t" r="r" b="b"/>
              <a:pathLst>
                <a:path w="1209833" h="317643">
                  <a:moveTo>
                    <a:pt x="0" y="0"/>
                  </a:moveTo>
                  <a:lnTo>
                    <a:pt x="1209833" y="0"/>
                  </a:lnTo>
                  <a:lnTo>
                    <a:pt x="1209833" y="317643"/>
                  </a:lnTo>
                  <a:lnTo>
                    <a:pt x="0" y="317643"/>
                  </a:lnTo>
                  <a:close/>
                </a:path>
              </a:pathLst>
            </a:custGeom>
            <a:ln w="19050" cap="sq">
              <a:solidFill>
                <a:srgbClr val="E6A23C"/>
              </a:solidFill>
              <a:prstDash val="solid"/>
              <a:miter/>
            </a:ln>
          </p:spPr>
          <p:txBody>
            <a:bodyPr/>
            <a:lstStyle/>
            <a:p>
              <a:endParaRPr lang="de-DE"/>
            </a:p>
          </p:txBody>
        </p:sp>
        <p:sp>
          <p:nvSpPr>
            <p:cNvPr id="9" name="TextBox 9"/>
            <p:cNvSpPr txBox="1"/>
            <p:nvPr/>
          </p:nvSpPr>
          <p:spPr>
            <a:xfrm>
              <a:off x="0" y="-9525"/>
              <a:ext cx="1209833" cy="327168"/>
            </a:xfrm>
            <a:prstGeom prst="rect">
              <a:avLst/>
            </a:prstGeom>
          </p:spPr>
          <p:txBody>
            <a:bodyPr lIns="50800" tIns="50800" rIns="50800" bIns="50800" rtlCol="0" anchor="ctr"/>
            <a:lstStyle/>
            <a:p>
              <a:pPr algn="ctr">
                <a:lnSpc>
                  <a:spcPts val="2818"/>
                </a:lnSpc>
              </a:pPr>
              <a:endParaRPr/>
            </a:p>
          </p:txBody>
        </p:sp>
      </p:grpSp>
      <p:sp>
        <p:nvSpPr>
          <p:cNvPr id="10" name="TextBox 10"/>
          <p:cNvSpPr txBox="1"/>
          <p:nvPr/>
        </p:nvSpPr>
        <p:spPr>
          <a:xfrm>
            <a:off x="12957984" y="8428467"/>
            <a:ext cx="4009047" cy="361950"/>
          </a:xfrm>
          <a:prstGeom prst="rect">
            <a:avLst/>
          </a:prstGeom>
        </p:spPr>
        <p:txBody>
          <a:bodyPr lIns="0" tIns="0" rIns="0" bIns="0" rtlCol="0" anchor="t">
            <a:spAutoFit/>
          </a:bodyPr>
          <a:lstStyle/>
          <a:p>
            <a:pPr algn="ctr">
              <a:lnSpc>
                <a:spcPts val="2818"/>
              </a:lnSpc>
            </a:pPr>
            <a:r>
              <a:rPr lang="en-US" sz="2348" spc="-23">
                <a:solidFill>
                  <a:srgbClr val="F6F3ED"/>
                </a:solidFill>
                <a:latin typeface="Urbanist"/>
                <a:ea typeface="Urbanist"/>
                <a:cs typeface="Urbanist"/>
                <a:sym typeface="Urbanist"/>
              </a:rPr>
              <a:t>IMPRESSIONS IM JAHR 2025</a:t>
            </a:r>
          </a:p>
        </p:txBody>
      </p:sp>
      <p:grpSp>
        <p:nvGrpSpPr>
          <p:cNvPr id="11" name="Group 11"/>
          <p:cNvGrpSpPr/>
          <p:nvPr/>
        </p:nvGrpSpPr>
        <p:grpSpPr>
          <a:xfrm>
            <a:off x="4998023" y="4823203"/>
            <a:ext cx="5834203" cy="1206052"/>
            <a:chOff x="0" y="0"/>
            <a:chExt cx="1536580" cy="317643"/>
          </a:xfrm>
        </p:grpSpPr>
        <p:sp>
          <p:nvSpPr>
            <p:cNvPr id="12" name="Freeform 12"/>
            <p:cNvSpPr/>
            <p:nvPr/>
          </p:nvSpPr>
          <p:spPr>
            <a:xfrm>
              <a:off x="0" y="0"/>
              <a:ext cx="1536580" cy="317643"/>
            </a:xfrm>
            <a:custGeom>
              <a:avLst/>
              <a:gdLst/>
              <a:ahLst/>
              <a:cxnLst/>
              <a:rect l="l" t="t" r="r" b="b"/>
              <a:pathLst>
                <a:path w="1536580" h="317643">
                  <a:moveTo>
                    <a:pt x="0" y="0"/>
                  </a:moveTo>
                  <a:lnTo>
                    <a:pt x="1536580" y="0"/>
                  </a:lnTo>
                  <a:lnTo>
                    <a:pt x="1536580" y="317643"/>
                  </a:lnTo>
                  <a:lnTo>
                    <a:pt x="0" y="317643"/>
                  </a:lnTo>
                  <a:close/>
                </a:path>
              </a:pathLst>
            </a:custGeom>
            <a:ln w="19050" cap="sq">
              <a:solidFill>
                <a:srgbClr val="E6A23C"/>
              </a:solidFill>
              <a:prstDash val="solid"/>
              <a:miter/>
            </a:ln>
          </p:spPr>
          <p:txBody>
            <a:bodyPr/>
            <a:lstStyle/>
            <a:p>
              <a:endParaRPr lang="de-DE"/>
            </a:p>
          </p:txBody>
        </p:sp>
        <p:sp>
          <p:nvSpPr>
            <p:cNvPr id="13" name="TextBox 13"/>
            <p:cNvSpPr txBox="1"/>
            <p:nvPr/>
          </p:nvSpPr>
          <p:spPr>
            <a:xfrm>
              <a:off x="0" y="-9525"/>
              <a:ext cx="1536580" cy="327168"/>
            </a:xfrm>
            <a:prstGeom prst="rect">
              <a:avLst/>
            </a:prstGeom>
          </p:spPr>
          <p:txBody>
            <a:bodyPr lIns="50800" tIns="50800" rIns="50800" bIns="50800" rtlCol="0" anchor="ctr"/>
            <a:lstStyle/>
            <a:p>
              <a:pPr algn="ctr">
                <a:lnSpc>
                  <a:spcPts val="2818"/>
                </a:lnSpc>
              </a:pPr>
              <a:endParaRPr/>
            </a:p>
          </p:txBody>
        </p:sp>
      </p:grpSp>
      <p:sp>
        <p:nvSpPr>
          <p:cNvPr id="14" name="TextBox 14"/>
          <p:cNvSpPr txBox="1"/>
          <p:nvPr/>
        </p:nvSpPr>
        <p:spPr>
          <a:xfrm>
            <a:off x="5290292" y="5064279"/>
            <a:ext cx="5249667" cy="714375"/>
          </a:xfrm>
          <a:prstGeom prst="rect">
            <a:avLst/>
          </a:prstGeom>
        </p:spPr>
        <p:txBody>
          <a:bodyPr lIns="0" tIns="0" rIns="0" bIns="0" rtlCol="0" anchor="t">
            <a:spAutoFit/>
          </a:bodyPr>
          <a:lstStyle/>
          <a:p>
            <a:pPr algn="ctr">
              <a:lnSpc>
                <a:spcPts val="2818"/>
              </a:lnSpc>
            </a:pPr>
            <a:r>
              <a:rPr lang="en-US" sz="2348" spc="-23">
                <a:solidFill>
                  <a:srgbClr val="F6F3ED"/>
                </a:solidFill>
                <a:latin typeface="Urbanist"/>
                <a:ea typeface="Urbanist"/>
                <a:cs typeface="Urbanist"/>
                <a:sym typeface="Urbanist"/>
              </a:rPr>
              <a:t>KUNDEN VOM START-UP ZUM ETABLIERTEN PLAYER GEMACHT</a:t>
            </a:r>
          </a:p>
        </p:txBody>
      </p:sp>
      <p:sp>
        <p:nvSpPr>
          <p:cNvPr id="15" name="TextBox 15"/>
          <p:cNvSpPr txBox="1"/>
          <p:nvPr/>
        </p:nvSpPr>
        <p:spPr>
          <a:xfrm>
            <a:off x="4209159" y="4806152"/>
            <a:ext cx="1577729" cy="1716405"/>
          </a:xfrm>
          <a:prstGeom prst="rect">
            <a:avLst/>
          </a:prstGeom>
        </p:spPr>
        <p:txBody>
          <a:bodyPr lIns="0" tIns="0" rIns="0" bIns="0" rtlCol="0" anchor="t">
            <a:spAutoFit/>
          </a:bodyPr>
          <a:lstStyle/>
          <a:p>
            <a:pPr algn="l">
              <a:lnSpc>
                <a:spcPts val="12240"/>
              </a:lnSpc>
            </a:pPr>
            <a:r>
              <a:rPr lang="en-US" sz="14400" spc="-705">
                <a:solidFill>
                  <a:srgbClr val="F6F3ED"/>
                </a:solidFill>
                <a:latin typeface="Urbanist"/>
                <a:ea typeface="Urbanist"/>
                <a:cs typeface="Urbanist"/>
                <a:sym typeface="Urbanist"/>
              </a:rPr>
              <a:t>9</a:t>
            </a:r>
          </a:p>
        </p:txBody>
      </p:sp>
      <p:sp>
        <p:nvSpPr>
          <p:cNvPr id="16" name="TextBox 16"/>
          <p:cNvSpPr txBox="1"/>
          <p:nvPr/>
        </p:nvSpPr>
        <p:spPr>
          <a:xfrm>
            <a:off x="891903" y="7336239"/>
            <a:ext cx="3612236" cy="1716405"/>
          </a:xfrm>
          <a:prstGeom prst="rect">
            <a:avLst/>
          </a:prstGeom>
        </p:spPr>
        <p:txBody>
          <a:bodyPr lIns="0" tIns="0" rIns="0" bIns="0" rtlCol="0" anchor="t">
            <a:spAutoFit/>
          </a:bodyPr>
          <a:lstStyle/>
          <a:p>
            <a:pPr algn="l">
              <a:lnSpc>
                <a:spcPts val="12240"/>
              </a:lnSpc>
            </a:pPr>
            <a:r>
              <a:rPr lang="en-US" sz="14400" spc="-705">
                <a:solidFill>
                  <a:srgbClr val="F6F3ED"/>
                </a:solidFill>
                <a:latin typeface="Urbanist"/>
                <a:ea typeface="Urbanist"/>
                <a:cs typeface="Urbanist"/>
                <a:sym typeface="Urbanist"/>
              </a:rPr>
              <a:t>30+</a:t>
            </a:r>
          </a:p>
        </p:txBody>
      </p:sp>
      <p:sp>
        <p:nvSpPr>
          <p:cNvPr id="17" name="TextBox 17"/>
          <p:cNvSpPr txBox="1"/>
          <p:nvPr/>
        </p:nvSpPr>
        <p:spPr>
          <a:xfrm>
            <a:off x="10243231" y="6842937"/>
            <a:ext cx="6609501" cy="1716405"/>
          </a:xfrm>
          <a:prstGeom prst="rect">
            <a:avLst/>
          </a:prstGeom>
        </p:spPr>
        <p:txBody>
          <a:bodyPr lIns="0" tIns="0" rIns="0" bIns="0" rtlCol="0" anchor="t">
            <a:spAutoFit/>
          </a:bodyPr>
          <a:lstStyle/>
          <a:p>
            <a:pPr algn="l">
              <a:lnSpc>
                <a:spcPts val="12240"/>
              </a:lnSpc>
            </a:pPr>
            <a:r>
              <a:rPr lang="en-US" sz="14400" spc="-705">
                <a:solidFill>
                  <a:srgbClr val="F6F3ED"/>
                </a:solidFill>
                <a:latin typeface="Urbanist"/>
                <a:ea typeface="Urbanist"/>
                <a:cs typeface="Urbanist"/>
                <a:sym typeface="Urbanist"/>
              </a:rPr>
              <a:t>50 MIO. </a:t>
            </a:r>
          </a:p>
        </p:txBody>
      </p:sp>
      <p:sp>
        <p:nvSpPr>
          <p:cNvPr id="18" name="Freeform 18"/>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891903" y="754922"/>
            <a:ext cx="11145384" cy="1233806"/>
          </a:xfrm>
          <a:prstGeom prst="rect">
            <a:avLst/>
          </a:prstGeom>
        </p:spPr>
        <p:txBody>
          <a:bodyPr lIns="0" tIns="0" rIns="0" bIns="0" rtlCol="0" anchor="t">
            <a:spAutoFit/>
          </a:bodyPr>
          <a:lstStyle/>
          <a:p>
            <a:pPr algn="l">
              <a:lnSpc>
                <a:spcPts val="8840"/>
              </a:lnSpc>
            </a:pPr>
            <a:r>
              <a:rPr lang="en-US" sz="10400" spc="-509">
                <a:solidFill>
                  <a:srgbClr val="F6F3ED"/>
                </a:solidFill>
                <a:latin typeface="Urbanist"/>
                <a:ea typeface="Urbanist"/>
                <a:cs typeface="Urbanist"/>
                <a:sym typeface="Urbanist"/>
              </a:rPr>
              <a:t>MARKT-STRATEGIE</a:t>
            </a:r>
          </a:p>
        </p:txBody>
      </p:sp>
      <p:sp>
        <p:nvSpPr>
          <p:cNvPr id="3" name="TextBox 3"/>
          <p:cNvSpPr txBox="1"/>
          <p:nvPr/>
        </p:nvSpPr>
        <p:spPr>
          <a:xfrm>
            <a:off x="1028700" y="5319249"/>
            <a:ext cx="3749711" cy="714375"/>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RELATIONSHIP-DRIVEN LEAD GENERATION</a:t>
            </a:r>
          </a:p>
        </p:txBody>
      </p:sp>
      <p:sp>
        <p:nvSpPr>
          <p:cNvPr id="4" name="TextBox 4"/>
          <p:cNvSpPr txBox="1"/>
          <p:nvPr/>
        </p:nvSpPr>
        <p:spPr>
          <a:xfrm>
            <a:off x="1028700" y="6728268"/>
            <a:ext cx="4973798" cy="1914525"/>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5" name="TextBox 5"/>
          <p:cNvSpPr txBox="1"/>
          <p:nvPr/>
        </p:nvSpPr>
        <p:spPr>
          <a:xfrm>
            <a:off x="6657101" y="6728268"/>
            <a:ext cx="4973798" cy="1914525"/>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6" name="TextBox 6"/>
          <p:cNvSpPr txBox="1"/>
          <p:nvPr/>
        </p:nvSpPr>
        <p:spPr>
          <a:xfrm>
            <a:off x="12285502" y="6728268"/>
            <a:ext cx="4973798" cy="1914525"/>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7" name="TextBox 7"/>
          <p:cNvSpPr txBox="1"/>
          <p:nvPr/>
        </p:nvSpPr>
        <p:spPr>
          <a:xfrm>
            <a:off x="6657101" y="5319249"/>
            <a:ext cx="4312833" cy="714375"/>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REFERRALS, THOUGHT LEADERSHIP, WEBINARS</a:t>
            </a:r>
          </a:p>
        </p:txBody>
      </p:sp>
      <p:sp>
        <p:nvSpPr>
          <p:cNvPr id="8" name="TextBox 8"/>
          <p:cNvSpPr txBox="1"/>
          <p:nvPr/>
        </p:nvSpPr>
        <p:spPr>
          <a:xfrm>
            <a:off x="12289375" y="5319249"/>
            <a:ext cx="4244267" cy="714375"/>
          </a:xfrm>
          <a:prstGeom prst="rect">
            <a:avLst/>
          </a:prstGeom>
        </p:spPr>
        <p:txBody>
          <a:bodyPr lIns="0" tIns="0" rIns="0" bIns="0" rtlCol="0" anchor="t">
            <a:spAutoFit/>
          </a:bodyPr>
          <a:lstStyle/>
          <a:p>
            <a:pPr algn="l">
              <a:lnSpc>
                <a:spcPts val="2818"/>
              </a:lnSpc>
            </a:pPr>
            <a:r>
              <a:rPr lang="en-US" sz="2348" spc="-23">
                <a:solidFill>
                  <a:srgbClr val="F6F3ED"/>
                </a:solidFill>
                <a:latin typeface="Urbanist"/>
                <a:ea typeface="Urbanist"/>
                <a:cs typeface="Urbanist"/>
                <a:sym typeface="Urbanist"/>
              </a:rPr>
              <a:t>B2B STRATEGIC EVENTS AND PARTNERSHIP NETWORKS</a:t>
            </a:r>
          </a:p>
        </p:txBody>
      </p:sp>
      <p:sp>
        <p:nvSpPr>
          <p:cNvPr id="9" name="AutoShape 9"/>
          <p:cNvSpPr/>
          <p:nvPr/>
        </p:nvSpPr>
        <p:spPr>
          <a:xfrm>
            <a:off x="1028700" y="6251580"/>
            <a:ext cx="4973798" cy="0"/>
          </a:xfrm>
          <a:prstGeom prst="line">
            <a:avLst/>
          </a:prstGeom>
          <a:ln w="19050" cap="flat">
            <a:solidFill>
              <a:srgbClr val="E6A23C"/>
            </a:solidFill>
            <a:prstDash val="solid"/>
            <a:headEnd type="none" w="sm" len="sm"/>
            <a:tailEnd type="none" w="sm" len="sm"/>
          </a:ln>
        </p:spPr>
        <p:txBody>
          <a:bodyPr/>
          <a:lstStyle/>
          <a:p>
            <a:endParaRPr lang="de-DE"/>
          </a:p>
        </p:txBody>
      </p:sp>
      <p:sp>
        <p:nvSpPr>
          <p:cNvPr id="10" name="AutoShape 10"/>
          <p:cNvSpPr/>
          <p:nvPr/>
        </p:nvSpPr>
        <p:spPr>
          <a:xfrm>
            <a:off x="6657101" y="6242055"/>
            <a:ext cx="4973798" cy="0"/>
          </a:xfrm>
          <a:prstGeom prst="line">
            <a:avLst/>
          </a:prstGeom>
          <a:ln w="19050" cap="flat">
            <a:solidFill>
              <a:srgbClr val="E6A23C"/>
            </a:solidFill>
            <a:prstDash val="solid"/>
            <a:headEnd type="none" w="sm" len="sm"/>
            <a:tailEnd type="none" w="sm" len="sm"/>
          </a:ln>
        </p:spPr>
        <p:txBody>
          <a:bodyPr/>
          <a:lstStyle/>
          <a:p>
            <a:endParaRPr lang="de-DE"/>
          </a:p>
        </p:txBody>
      </p:sp>
      <p:sp>
        <p:nvSpPr>
          <p:cNvPr id="11" name="AutoShape 11"/>
          <p:cNvSpPr/>
          <p:nvPr/>
        </p:nvSpPr>
        <p:spPr>
          <a:xfrm>
            <a:off x="12285502" y="6232530"/>
            <a:ext cx="4973798" cy="0"/>
          </a:xfrm>
          <a:prstGeom prst="line">
            <a:avLst/>
          </a:prstGeom>
          <a:ln w="19050" cap="flat">
            <a:solidFill>
              <a:srgbClr val="E6A23C"/>
            </a:solidFill>
            <a:prstDash val="solid"/>
            <a:headEnd type="none" w="sm" len="sm"/>
            <a:tailEnd type="none" w="sm" len="sm"/>
          </a:ln>
        </p:spPr>
        <p:txBody>
          <a:bodyPr/>
          <a:lstStyle/>
          <a:p>
            <a:endParaRPr lang="de-DE"/>
          </a:p>
        </p:txBody>
      </p:sp>
      <p:sp>
        <p:nvSpPr>
          <p:cNvPr id="12" name="Freeform 12"/>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333765"/>
            <a:ext cx="3082732" cy="1827365"/>
            <a:chOff x="0" y="0"/>
            <a:chExt cx="811913" cy="481281"/>
          </a:xfrm>
        </p:grpSpPr>
        <p:sp>
          <p:nvSpPr>
            <p:cNvPr id="3" name="Freeform 3"/>
            <p:cNvSpPr/>
            <p:nvPr/>
          </p:nvSpPr>
          <p:spPr>
            <a:xfrm>
              <a:off x="0" y="0"/>
              <a:ext cx="811913" cy="481281"/>
            </a:xfrm>
            <a:custGeom>
              <a:avLst/>
              <a:gdLst/>
              <a:ahLst/>
              <a:cxnLst/>
              <a:rect l="l" t="t" r="r" b="b"/>
              <a:pathLst>
                <a:path w="811913" h="481281">
                  <a:moveTo>
                    <a:pt x="0" y="0"/>
                  </a:moveTo>
                  <a:lnTo>
                    <a:pt x="811913" y="0"/>
                  </a:lnTo>
                  <a:lnTo>
                    <a:pt x="811913" y="481281"/>
                  </a:lnTo>
                  <a:lnTo>
                    <a:pt x="0" y="481281"/>
                  </a:lnTo>
                  <a:close/>
                </a:path>
              </a:pathLst>
            </a:custGeom>
            <a:ln w="19050" cap="sq">
              <a:solidFill>
                <a:srgbClr val="858C84"/>
              </a:solidFill>
              <a:prstDash val="solid"/>
              <a:miter/>
            </a:ln>
          </p:spPr>
          <p:txBody>
            <a:bodyPr/>
            <a:lstStyle/>
            <a:p>
              <a:endParaRPr lang="de-DE"/>
            </a:p>
          </p:txBody>
        </p:sp>
        <p:sp>
          <p:nvSpPr>
            <p:cNvPr id="4" name="TextBox 4"/>
            <p:cNvSpPr txBox="1"/>
            <p:nvPr/>
          </p:nvSpPr>
          <p:spPr>
            <a:xfrm>
              <a:off x="0" y="-9525"/>
              <a:ext cx="811913" cy="490806"/>
            </a:xfrm>
            <a:prstGeom prst="rect">
              <a:avLst/>
            </a:prstGeom>
          </p:spPr>
          <p:txBody>
            <a:bodyPr lIns="50800" tIns="50800" rIns="50800" bIns="50800" rtlCol="0" anchor="ctr"/>
            <a:lstStyle/>
            <a:p>
              <a:pPr algn="ctr">
                <a:lnSpc>
                  <a:spcPts val="2818"/>
                </a:lnSpc>
              </a:pPr>
              <a:endParaRPr/>
            </a:p>
          </p:txBody>
        </p:sp>
      </p:grpSp>
      <p:grpSp>
        <p:nvGrpSpPr>
          <p:cNvPr id="5" name="Group 5"/>
          <p:cNvGrpSpPr/>
          <p:nvPr/>
        </p:nvGrpSpPr>
        <p:grpSpPr>
          <a:xfrm>
            <a:off x="5425568" y="6333765"/>
            <a:ext cx="3082732" cy="1827365"/>
            <a:chOff x="0" y="0"/>
            <a:chExt cx="811913" cy="481281"/>
          </a:xfrm>
        </p:grpSpPr>
        <p:sp>
          <p:nvSpPr>
            <p:cNvPr id="6" name="Freeform 6"/>
            <p:cNvSpPr/>
            <p:nvPr/>
          </p:nvSpPr>
          <p:spPr>
            <a:xfrm>
              <a:off x="0" y="0"/>
              <a:ext cx="811913" cy="481281"/>
            </a:xfrm>
            <a:custGeom>
              <a:avLst/>
              <a:gdLst/>
              <a:ahLst/>
              <a:cxnLst/>
              <a:rect l="l" t="t" r="r" b="b"/>
              <a:pathLst>
                <a:path w="811913" h="481281">
                  <a:moveTo>
                    <a:pt x="0" y="0"/>
                  </a:moveTo>
                  <a:lnTo>
                    <a:pt x="811913" y="0"/>
                  </a:lnTo>
                  <a:lnTo>
                    <a:pt x="811913" y="481281"/>
                  </a:lnTo>
                  <a:lnTo>
                    <a:pt x="0" y="481281"/>
                  </a:lnTo>
                  <a:close/>
                </a:path>
              </a:pathLst>
            </a:custGeom>
            <a:ln w="19050" cap="sq">
              <a:solidFill>
                <a:srgbClr val="858C84"/>
              </a:solidFill>
              <a:prstDash val="solid"/>
              <a:miter/>
            </a:ln>
          </p:spPr>
          <p:txBody>
            <a:bodyPr/>
            <a:lstStyle/>
            <a:p>
              <a:endParaRPr lang="de-DE"/>
            </a:p>
          </p:txBody>
        </p:sp>
        <p:sp>
          <p:nvSpPr>
            <p:cNvPr id="7" name="TextBox 7"/>
            <p:cNvSpPr txBox="1"/>
            <p:nvPr/>
          </p:nvSpPr>
          <p:spPr>
            <a:xfrm>
              <a:off x="0" y="-9525"/>
              <a:ext cx="811913" cy="490806"/>
            </a:xfrm>
            <a:prstGeom prst="rect">
              <a:avLst/>
            </a:prstGeom>
          </p:spPr>
          <p:txBody>
            <a:bodyPr lIns="50800" tIns="50800" rIns="50800" bIns="50800" rtlCol="0" anchor="ctr"/>
            <a:lstStyle/>
            <a:p>
              <a:pPr algn="ctr">
                <a:lnSpc>
                  <a:spcPts val="2818"/>
                </a:lnSpc>
              </a:pPr>
              <a:endParaRPr/>
            </a:p>
          </p:txBody>
        </p:sp>
      </p:grpSp>
      <p:grpSp>
        <p:nvGrpSpPr>
          <p:cNvPr id="8" name="Group 8"/>
          <p:cNvGrpSpPr/>
          <p:nvPr/>
        </p:nvGrpSpPr>
        <p:grpSpPr>
          <a:xfrm>
            <a:off x="9822437" y="6333765"/>
            <a:ext cx="3082732" cy="1827365"/>
            <a:chOff x="0" y="0"/>
            <a:chExt cx="811913" cy="481281"/>
          </a:xfrm>
        </p:grpSpPr>
        <p:sp>
          <p:nvSpPr>
            <p:cNvPr id="9" name="Freeform 9"/>
            <p:cNvSpPr/>
            <p:nvPr/>
          </p:nvSpPr>
          <p:spPr>
            <a:xfrm>
              <a:off x="0" y="0"/>
              <a:ext cx="811913" cy="481281"/>
            </a:xfrm>
            <a:custGeom>
              <a:avLst/>
              <a:gdLst/>
              <a:ahLst/>
              <a:cxnLst/>
              <a:rect l="l" t="t" r="r" b="b"/>
              <a:pathLst>
                <a:path w="811913" h="481281">
                  <a:moveTo>
                    <a:pt x="0" y="0"/>
                  </a:moveTo>
                  <a:lnTo>
                    <a:pt x="811913" y="0"/>
                  </a:lnTo>
                  <a:lnTo>
                    <a:pt x="811913" y="481281"/>
                  </a:lnTo>
                  <a:lnTo>
                    <a:pt x="0" y="481281"/>
                  </a:lnTo>
                  <a:close/>
                </a:path>
              </a:pathLst>
            </a:custGeom>
            <a:ln w="19050" cap="sq">
              <a:solidFill>
                <a:srgbClr val="858C84"/>
              </a:solidFill>
              <a:prstDash val="solid"/>
              <a:miter/>
            </a:ln>
          </p:spPr>
          <p:txBody>
            <a:bodyPr/>
            <a:lstStyle/>
            <a:p>
              <a:endParaRPr lang="de-DE"/>
            </a:p>
          </p:txBody>
        </p:sp>
        <p:sp>
          <p:nvSpPr>
            <p:cNvPr id="10" name="TextBox 10"/>
            <p:cNvSpPr txBox="1"/>
            <p:nvPr/>
          </p:nvSpPr>
          <p:spPr>
            <a:xfrm>
              <a:off x="0" y="-9525"/>
              <a:ext cx="811913" cy="490806"/>
            </a:xfrm>
            <a:prstGeom prst="rect">
              <a:avLst/>
            </a:prstGeom>
          </p:spPr>
          <p:txBody>
            <a:bodyPr lIns="50800" tIns="50800" rIns="50800" bIns="50800" rtlCol="0" anchor="ctr"/>
            <a:lstStyle/>
            <a:p>
              <a:pPr algn="ctr">
                <a:lnSpc>
                  <a:spcPts val="2818"/>
                </a:lnSpc>
              </a:pPr>
              <a:endParaRPr/>
            </a:p>
          </p:txBody>
        </p:sp>
      </p:grpSp>
      <p:grpSp>
        <p:nvGrpSpPr>
          <p:cNvPr id="11" name="Group 11"/>
          <p:cNvGrpSpPr/>
          <p:nvPr/>
        </p:nvGrpSpPr>
        <p:grpSpPr>
          <a:xfrm>
            <a:off x="14176568" y="6333765"/>
            <a:ext cx="3082732" cy="1827365"/>
            <a:chOff x="0" y="0"/>
            <a:chExt cx="811913" cy="481281"/>
          </a:xfrm>
        </p:grpSpPr>
        <p:sp>
          <p:nvSpPr>
            <p:cNvPr id="12" name="Freeform 12"/>
            <p:cNvSpPr/>
            <p:nvPr/>
          </p:nvSpPr>
          <p:spPr>
            <a:xfrm>
              <a:off x="0" y="0"/>
              <a:ext cx="811913" cy="481281"/>
            </a:xfrm>
            <a:custGeom>
              <a:avLst/>
              <a:gdLst/>
              <a:ahLst/>
              <a:cxnLst/>
              <a:rect l="l" t="t" r="r" b="b"/>
              <a:pathLst>
                <a:path w="811913" h="481281">
                  <a:moveTo>
                    <a:pt x="0" y="0"/>
                  </a:moveTo>
                  <a:lnTo>
                    <a:pt x="811913" y="0"/>
                  </a:lnTo>
                  <a:lnTo>
                    <a:pt x="811913" y="481281"/>
                  </a:lnTo>
                  <a:lnTo>
                    <a:pt x="0" y="481281"/>
                  </a:lnTo>
                  <a:close/>
                </a:path>
              </a:pathLst>
            </a:custGeom>
            <a:ln w="19050" cap="sq">
              <a:solidFill>
                <a:srgbClr val="858C84"/>
              </a:solidFill>
              <a:prstDash val="solid"/>
              <a:miter/>
            </a:ln>
          </p:spPr>
          <p:txBody>
            <a:bodyPr/>
            <a:lstStyle/>
            <a:p>
              <a:endParaRPr lang="de-DE"/>
            </a:p>
          </p:txBody>
        </p:sp>
        <p:sp>
          <p:nvSpPr>
            <p:cNvPr id="13" name="TextBox 13"/>
            <p:cNvSpPr txBox="1"/>
            <p:nvPr/>
          </p:nvSpPr>
          <p:spPr>
            <a:xfrm>
              <a:off x="0" y="-9525"/>
              <a:ext cx="811913" cy="490806"/>
            </a:xfrm>
            <a:prstGeom prst="rect">
              <a:avLst/>
            </a:prstGeom>
          </p:spPr>
          <p:txBody>
            <a:bodyPr lIns="50800" tIns="50800" rIns="50800" bIns="50800" rtlCol="0" anchor="ctr"/>
            <a:lstStyle/>
            <a:p>
              <a:pPr algn="ctr">
                <a:lnSpc>
                  <a:spcPts val="2818"/>
                </a:lnSpc>
              </a:pPr>
              <a:endParaRPr/>
            </a:p>
          </p:txBody>
        </p:sp>
      </p:grpSp>
      <p:sp>
        <p:nvSpPr>
          <p:cNvPr id="14" name="Freeform 14"/>
          <p:cNvSpPr/>
          <p:nvPr/>
        </p:nvSpPr>
        <p:spPr>
          <a:xfrm>
            <a:off x="1261874" y="5143500"/>
            <a:ext cx="2616384" cy="3001570"/>
          </a:xfrm>
          <a:custGeom>
            <a:avLst/>
            <a:gdLst/>
            <a:ahLst/>
            <a:cxnLst/>
            <a:rect l="l" t="t" r="r" b="b"/>
            <a:pathLst>
              <a:path w="2616384" h="3001570">
                <a:moveTo>
                  <a:pt x="0" y="0"/>
                </a:moveTo>
                <a:lnTo>
                  <a:pt x="2616384" y="0"/>
                </a:lnTo>
                <a:lnTo>
                  <a:pt x="2616384" y="3001570"/>
                </a:lnTo>
                <a:lnTo>
                  <a:pt x="0" y="3001570"/>
                </a:lnTo>
                <a:lnTo>
                  <a:pt x="0" y="0"/>
                </a:lnTo>
                <a:close/>
              </a:path>
            </a:pathLst>
          </a:custGeom>
          <a:blipFill>
            <a:blip r:embed="rId2"/>
            <a:stretch>
              <a:fillRect l="-52962" t="-25217" r="-38573"/>
            </a:stretch>
          </a:blipFill>
        </p:spPr>
        <p:txBody>
          <a:bodyPr/>
          <a:lstStyle/>
          <a:p>
            <a:endParaRPr lang="de-DE"/>
          </a:p>
        </p:txBody>
      </p:sp>
      <p:sp>
        <p:nvSpPr>
          <p:cNvPr id="15" name="Freeform 15"/>
          <p:cNvSpPr/>
          <p:nvPr/>
        </p:nvSpPr>
        <p:spPr>
          <a:xfrm>
            <a:off x="5787227" y="5143500"/>
            <a:ext cx="2482635" cy="3001570"/>
          </a:xfrm>
          <a:custGeom>
            <a:avLst/>
            <a:gdLst/>
            <a:ahLst/>
            <a:cxnLst/>
            <a:rect l="l" t="t" r="r" b="b"/>
            <a:pathLst>
              <a:path w="2482635" h="3001570">
                <a:moveTo>
                  <a:pt x="0" y="0"/>
                </a:moveTo>
                <a:lnTo>
                  <a:pt x="2482635" y="0"/>
                </a:lnTo>
                <a:lnTo>
                  <a:pt x="2482635" y="3001570"/>
                </a:lnTo>
                <a:lnTo>
                  <a:pt x="0" y="3001570"/>
                </a:lnTo>
                <a:lnTo>
                  <a:pt x="0" y="0"/>
                </a:lnTo>
                <a:close/>
              </a:path>
            </a:pathLst>
          </a:custGeom>
          <a:blipFill>
            <a:blip r:embed="rId3"/>
            <a:stretch>
              <a:fillRect l="-51195" t="-22471" r="-46232"/>
            </a:stretch>
          </a:blipFill>
        </p:spPr>
        <p:txBody>
          <a:bodyPr/>
          <a:lstStyle/>
          <a:p>
            <a:endParaRPr lang="de-DE"/>
          </a:p>
        </p:txBody>
      </p:sp>
      <p:sp>
        <p:nvSpPr>
          <p:cNvPr id="16" name="Freeform 16"/>
          <p:cNvSpPr/>
          <p:nvPr/>
        </p:nvSpPr>
        <p:spPr>
          <a:xfrm>
            <a:off x="10174693" y="5118099"/>
            <a:ext cx="2451340" cy="3026971"/>
          </a:xfrm>
          <a:custGeom>
            <a:avLst/>
            <a:gdLst/>
            <a:ahLst/>
            <a:cxnLst/>
            <a:rect l="l" t="t" r="r" b="b"/>
            <a:pathLst>
              <a:path w="2451340" h="3026971">
                <a:moveTo>
                  <a:pt x="0" y="0"/>
                </a:moveTo>
                <a:lnTo>
                  <a:pt x="2451340" y="0"/>
                </a:lnTo>
                <a:lnTo>
                  <a:pt x="2451340" y="3026971"/>
                </a:lnTo>
                <a:lnTo>
                  <a:pt x="0" y="3026971"/>
                </a:lnTo>
                <a:lnTo>
                  <a:pt x="0" y="0"/>
                </a:lnTo>
                <a:close/>
              </a:path>
            </a:pathLst>
          </a:custGeom>
          <a:blipFill>
            <a:blip r:embed="rId4"/>
            <a:stretch>
              <a:fillRect l="-60993" t="-21038" r="-63252"/>
            </a:stretch>
          </a:blipFill>
        </p:spPr>
        <p:txBody>
          <a:bodyPr/>
          <a:lstStyle/>
          <a:p>
            <a:endParaRPr lang="de-DE"/>
          </a:p>
        </p:txBody>
      </p:sp>
      <p:sp>
        <p:nvSpPr>
          <p:cNvPr id="17" name="Freeform 17"/>
          <p:cNvSpPr/>
          <p:nvPr/>
        </p:nvSpPr>
        <p:spPr>
          <a:xfrm>
            <a:off x="14480594" y="5118099"/>
            <a:ext cx="2474680" cy="3026971"/>
          </a:xfrm>
          <a:custGeom>
            <a:avLst/>
            <a:gdLst/>
            <a:ahLst/>
            <a:cxnLst/>
            <a:rect l="l" t="t" r="r" b="b"/>
            <a:pathLst>
              <a:path w="2474680" h="3026971">
                <a:moveTo>
                  <a:pt x="0" y="0"/>
                </a:moveTo>
                <a:lnTo>
                  <a:pt x="2474680" y="0"/>
                </a:lnTo>
                <a:lnTo>
                  <a:pt x="2474680" y="3026971"/>
                </a:lnTo>
                <a:lnTo>
                  <a:pt x="0" y="3026971"/>
                </a:lnTo>
                <a:lnTo>
                  <a:pt x="0" y="0"/>
                </a:lnTo>
                <a:close/>
              </a:path>
            </a:pathLst>
          </a:custGeom>
          <a:blipFill>
            <a:blip r:embed="rId5"/>
            <a:stretch>
              <a:fillRect l="-51867" t="-24921" r="-51867"/>
            </a:stretch>
          </a:blipFill>
        </p:spPr>
        <p:txBody>
          <a:bodyPr/>
          <a:lstStyle/>
          <a:p>
            <a:endParaRPr lang="de-DE"/>
          </a:p>
        </p:txBody>
      </p:sp>
      <p:sp>
        <p:nvSpPr>
          <p:cNvPr id="18" name="TextBox 18"/>
          <p:cNvSpPr txBox="1"/>
          <p:nvPr/>
        </p:nvSpPr>
        <p:spPr>
          <a:xfrm>
            <a:off x="891903" y="754922"/>
            <a:ext cx="11393599" cy="1233806"/>
          </a:xfrm>
          <a:prstGeom prst="rect">
            <a:avLst/>
          </a:prstGeom>
        </p:spPr>
        <p:txBody>
          <a:bodyPr lIns="0" tIns="0" rIns="0" bIns="0" rtlCol="0" anchor="t">
            <a:spAutoFit/>
          </a:bodyPr>
          <a:lstStyle/>
          <a:p>
            <a:pPr algn="l">
              <a:lnSpc>
                <a:spcPts val="8840"/>
              </a:lnSpc>
            </a:pPr>
            <a:r>
              <a:rPr lang="en-US" sz="10400" spc="-509">
                <a:solidFill>
                  <a:srgbClr val="F6F3ED"/>
                </a:solidFill>
                <a:latin typeface="Urbanist"/>
                <a:ea typeface="Urbanist"/>
                <a:cs typeface="Urbanist"/>
                <a:sym typeface="Urbanist"/>
              </a:rPr>
              <a:t>IHR TEAM</a:t>
            </a:r>
          </a:p>
        </p:txBody>
      </p:sp>
      <p:sp>
        <p:nvSpPr>
          <p:cNvPr id="19" name="TextBox 19"/>
          <p:cNvSpPr txBox="1"/>
          <p:nvPr/>
        </p:nvSpPr>
        <p:spPr>
          <a:xfrm>
            <a:off x="1028700" y="8554583"/>
            <a:ext cx="2849558" cy="323850"/>
          </a:xfrm>
          <a:prstGeom prst="rect">
            <a:avLst/>
          </a:prstGeom>
        </p:spPr>
        <p:txBody>
          <a:bodyPr lIns="0" tIns="0" rIns="0" bIns="0" rtlCol="0" anchor="t">
            <a:spAutoFit/>
          </a:bodyPr>
          <a:lstStyle/>
          <a:p>
            <a:pPr algn="l">
              <a:lnSpc>
                <a:spcPts val="2520"/>
              </a:lnSpc>
            </a:pPr>
            <a:r>
              <a:rPr lang="en-US" sz="2100" spc="-21">
                <a:solidFill>
                  <a:srgbClr val="E6A23C"/>
                </a:solidFill>
                <a:latin typeface="Urbanist"/>
                <a:ea typeface="Urbanist"/>
                <a:cs typeface="Urbanist"/>
                <a:sym typeface="Urbanist"/>
              </a:rPr>
              <a:t>MANAGING DIRECTOR</a:t>
            </a:r>
          </a:p>
        </p:txBody>
      </p:sp>
      <p:sp>
        <p:nvSpPr>
          <p:cNvPr id="20" name="TextBox 20"/>
          <p:cNvSpPr txBox="1"/>
          <p:nvPr/>
        </p:nvSpPr>
        <p:spPr>
          <a:xfrm>
            <a:off x="1028700" y="9067800"/>
            <a:ext cx="3082732" cy="247650"/>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Arne Pflugrad</a:t>
            </a:r>
          </a:p>
        </p:txBody>
      </p:sp>
      <p:sp>
        <p:nvSpPr>
          <p:cNvPr id="21" name="TextBox 21"/>
          <p:cNvSpPr txBox="1"/>
          <p:nvPr/>
        </p:nvSpPr>
        <p:spPr>
          <a:xfrm>
            <a:off x="5425568" y="9067800"/>
            <a:ext cx="3082732" cy="247650"/>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Caroline Chojnowski</a:t>
            </a:r>
          </a:p>
        </p:txBody>
      </p:sp>
      <p:sp>
        <p:nvSpPr>
          <p:cNvPr id="22" name="TextBox 22"/>
          <p:cNvSpPr txBox="1"/>
          <p:nvPr/>
        </p:nvSpPr>
        <p:spPr>
          <a:xfrm>
            <a:off x="9822751" y="9067800"/>
            <a:ext cx="3082732" cy="247650"/>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Noemie Boettcher</a:t>
            </a:r>
          </a:p>
        </p:txBody>
      </p:sp>
      <p:sp>
        <p:nvSpPr>
          <p:cNvPr id="23" name="TextBox 23"/>
          <p:cNvSpPr txBox="1"/>
          <p:nvPr/>
        </p:nvSpPr>
        <p:spPr>
          <a:xfrm>
            <a:off x="14176568" y="9067800"/>
            <a:ext cx="3082732" cy="247650"/>
          </a:xfrm>
          <a:prstGeom prst="rect">
            <a:avLst/>
          </a:prstGeom>
        </p:spPr>
        <p:txBody>
          <a:bodyPr lIns="0" tIns="0" rIns="0" bIns="0" rtlCol="0" anchor="t">
            <a:spAutoFit/>
          </a:bodyPr>
          <a:lstStyle/>
          <a:p>
            <a:pPr algn="just">
              <a:lnSpc>
                <a:spcPts val="1919"/>
              </a:lnSpc>
            </a:pPr>
            <a:r>
              <a:rPr lang="en-US" sz="1599" spc="-15">
                <a:solidFill>
                  <a:srgbClr val="F6F3ED"/>
                </a:solidFill>
                <a:latin typeface="Urbanist"/>
                <a:ea typeface="Urbanist"/>
                <a:cs typeface="Urbanist"/>
                <a:sym typeface="Urbanist"/>
              </a:rPr>
              <a:t>Isabella von Köckritz</a:t>
            </a:r>
          </a:p>
        </p:txBody>
      </p:sp>
      <p:sp>
        <p:nvSpPr>
          <p:cNvPr id="24" name="TextBox 24"/>
          <p:cNvSpPr txBox="1"/>
          <p:nvPr/>
        </p:nvSpPr>
        <p:spPr>
          <a:xfrm>
            <a:off x="5425568" y="8554583"/>
            <a:ext cx="3082732" cy="323850"/>
          </a:xfrm>
          <a:prstGeom prst="rect">
            <a:avLst/>
          </a:prstGeom>
        </p:spPr>
        <p:txBody>
          <a:bodyPr lIns="0" tIns="0" rIns="0" bIns="0" rtlCol="0" anchor="t">
            <a:spAutoFit/>
          </a:bodyPr>
          <a:lstStyle/>
          <a:p>
            <a:pPr algn="l">
              <a:lnSpc>
                <a:spcPts val="2520"/>
              </a:lnSpc>
            </a:pPr>
            <a:r>
              <a:rPr lang="en-US" sz="2100" spc="-21">
                <a:solidFill>
                  <a:srgbClr val="E6A23C"/>
                </a:solidFill>
                <a:latin typeface="Urbanist"/>
                <a:ea typeface="Urbanist"/>
                <a:cs typeface="Urbanist"/>
                <a:sym typeface="Urbanist"/>
              </a:rPr>
              <a:t>SENIOR PR-MANAGERIN</a:t>
            </a:r>
          </a:p>
        </p:txBody>
      </p:sp>
      <p:sp>
        <p:nvSpPr>
          <p:cNvPr id="25" name="TextBox 25"/>
          <p:cNvSpPr txBox="1"/>
          <p:nvPr/>
        </p:nvSpPr>
        <p:spPr>
          <a:xfrm>
            <a:off x="9822437" y="8554583"/>
            <a:ext cx="2623095" cy="323850"/>
          </a:xfrm>
          <a:prstGeom prst="rect">
            <a:avLst/>
          </a:prstGeom>
        </p:spPr>
        <p:txBody>
          <a:bodyPr lIns="0" tIns="0" rIns="0" bIns="0" rtlCol="0" anchor="t">
            <a:spAutoFit/>
          </a:bodyPr>
          <a:lstStyle/>
          <a:p>
            <a:pPr algn="l">
              <a:lnSpc>
                <a:spcPts val="2520"/>
              </a:lnSpc>
            </a:pPr>
            <a:r>
              <a:rPr lang="en-US" sz="2100" spc="-21">
                <a:solidFill>
                  <a:srgbClr val="E6A23C"/>
                </a:solidFill>
                <a:latin typeface="Urbanist"/>
                <a:ea typeface="Urbanist"/>
                <a:cs typeface="Urbanist"/>
                <a:sym typeface="Urbanist"/>
              </a:rPr>
              <a:t>PR-BERATERIN</a:t>
            </a:r>
          </a:p>
        </p:txBody>
      </p:sp>
      <p:sp>
        <p:nvSpPr>
          <p:cNvPr id="26" name="TextBox 26"/>
          <p:cNvSpPr txBox="1"/>
          <p:nvPr/>
        </p:nvSpPr>
        <p:spPr>
          <a:xfrm>
            <a:off x="14176568" y="8554583"/>
            <a:ext cx="2623095" cy="323850"/>
          </a:xfrm>
          <a:prstGeom prst="rect">
            <a:avLst/>
          </a:prstGeom>
        </p:spPr>
        <p:txBody>
          <a:bodyPr lIns="0" tIns="0" rIns="0" bIns="0" rtlCol="0" anchor="t">
            <a:spAutoFit/>
          </a:bodyPr>
          <a:lstStyle/>
          <a:p>
            <a:pPr algn="l">
              <a:lnSpc>
                <a:spcPts val="2520"/>
              </a:lnSpc>
            </a:pPr>
            <a:r>
              <a:rPr lang="en-US" sz="2100" spc="-21">
                <a:solidFill>
                  <a:srgbClr val="E6A23C"/>
                </a:solidFill>
                <a:latin typeface="Urbanist"/>
                <a:ea typeface="Urbanist"/>
                <a:cs typeface="Urbanist"/>
                <a:sym typeface="Urbanist"/>
              </a:rPr>
              <a:t>SENIOR PR-BERATERIN</a:t>
            </a:r>
          </a:p>
        </p:txBody>
      </p:sp>
      <p:sp>
        <p:nvSpPr>
          <p:cNvPr id="27" name="Freeform 27"/>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6"/>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231E"/>
        </a:solidFill>
        <a:effectLst/>
      </p:bgPr>
    </p:bg>
    <p:spTree>
      <p:nvGrpSpPr>
        <p:cNvPr id="1" name=""/>
        <p:cNvGrpSpPr/>
        <p:nvPr/>
      </p:nvGrpSpPr>
      <p:grpSpPr>
        <a:xfrm>
          <a:off x="0" y="0"/>
          <a:ext cx="0" cy="0"/>
          <a:chOff x="0" y="0"/>
          <a:chExt cx="0" cy="0"/>
        </a:xfrm>
      </p:grpSpPr>
      <p:sp>
        <p:nvSpPr>
          <p:cNvPr id="2" name="TextBox 2"/>
          <p:cNvSpPr txBox="1"/>
          <p:nvPr/>
        </p:nvSpPr>
        <p:spPr>
          <a:xfrm>
            <a:off x="891903" y="793022"/>
            <a:ext cx="10153383" cy="1447800"/>
          </a:xfrm>
          <a:prstGeom prst="rect">
            <a:avLst/>
          </a:prstGeom>
        </p:spPr>
        <p:txBody>
          <a:bodyPr lIns="0" tIns="0" rIns="0" bIns="0" rtlCol="0" anchor="t">
            <a:spAutoFit/>
          </a:bodyPr>
          <a:lstStyle/>
          <a:p>
            <a:pPr algn="l">
              <a:lnSpc>
                <a:spcPts val="10200"/>
              </a:lnSpc>
            </a:pPr>
            <a:r>
              <a:rPr lang="en-US" sz="12000" spc="-588">
                <a:solidFill>
                  <a:srgbClr val="F6F3ED"/>
                </a:solidFill>
                <a:latin typeface="Urbanist"/>
                <a:ea typeface="Urbanist"/>
                <a:cs typeface="Urbanist"/>
                <a:sym typeface="Urbanist"/>
              </a:rPr>
              <a:t>ROADMAP</a:t>
            </a:r>
          </a:p>
        </p:txBody>
      </p:sp>
      <p:sp>
        <p:nvSpPr>
          <p:cNvPr id="3" name="TextBox 3"/>
          <p:cNvSpPr txBox="1"/>
          <p:nvPr/>
        </p:nvSpPr>
        <p:spPr>
          <a:xfrm>
            <a:off x="1028700" y="7130653"/>
            <a:ext cx="2486899" cy="361950"/>
          </a:xfrm>
          <a:prstGeom prst="rect">
            <a:avLst/>
          </a:prstGeom>
        </p:spPr>
        <p:txBody>
          <a:bodyPr lIns="0" tIns="0" rIns="0" bIns="0" rtlCol="0" anchor="t">
            <a:spAutoFit/>
          </a:bodyPr>
          <a:lstStyle/>
          <a:p>
            <a:pPr algn="l">
              <a:lnSpc>
                <a:spcPts val="2818"/>
              </a:lnSpc>
            </a:pPr>
            <a:r>
              <a:rPr lang="en-US" sz="2348" spc="-23">
                <a:solidFill>
                  <a:srgbClr val="E6A23C"/>
                </a:solidFill>
                <a:latin typeface="Urbanist"/>
                <a:ea typeface="Urbanist"/>
                <a:cs typeface="Urbanist"/>
                <a:sym typeface="Urbanist"/>
              </a:rPr>
              <a:t>MARKETING</a:t>
            </a:r>
          </a:p>
        </p:txBody>
      </p:sp>
      <p:sp>
        <p:nvSpPr>
          <p:cNvPr id="4" name="TextBox 4"/>
          <p:cNvSpPr txBox="1"/>
          <p:nvPr/>
        </p:nvSpPr>
        <p:spPr>
          <a:xfrm>
            <a:off x="1028700" y="7587806"/>
            <a:ext cx="4973798" cy="1466850"/>
          </a:xfrm>
          <a:prstGeom prst="rect">
            <a:avLst/>
          </a:prstGeom>
        </p:spPr>
        <p:txBody>
          <a:bodyPr lIns="0" tIns="0" rIns="0" bIns="0" rtlCol="0" anchor="t">
            <a:spAutoFit/>
          </a:bodyPr>
          <a:lstStyle/>
          <a:p>
            <a:pPr algn="just">
              <a:lnSpc>
                <a:spcPts val="1679"/>
              </a:lnSpc>
            </a:pPr>
            <a:r>
              <a:rPr lang="en-US" sz="1399" spc="-13">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5" name="TextBox 5"/>
          <p:cNvSpPr txBox="1"/>
          <p:nvPr/>
        </p:nvSpPr>
        <p:spPr>
          <a:xfrm>
            <a:off x="6657101" y="4080900"/>
            <a:ext cx="2842744" cy="361950"/>
          </a:xfrm>
          <a:prstGeom prst="rect">
            <a:avLst/>
          </a:prstGeom>
        </p:spPr>
        <p:txBody>
          <a:bodyPr lIns="0" tIns="0" rIns="0" bIns="0" rtlCol="0" anchor="t">
            <a:spAutoFit/>
          </a:bodyPr>
          <a:lstStyle/>
          <a:p>
            <a:pPr algn="l">
              <a:lnSpc>
                <a:spcPts val="2818"/>
              </a:lnSpc>
            </a:pPr>
            <a:r>
              <a:rPr lang="en-US" sz="2348" spc="-23">
                <a:solidFill>
                  <a:srgbClr val="E6A23C"/>
                </a:solidFill>
                <a:latin typeface="Urbanist"/>
                <a:ea typeface="Urbanist"/>
                <a:cs typeface="Urbanist"/>
                <a:sym typeface="Urbanist"/>
              </a:rPr>
              <a:t>TECH-PLATFORM</a:t>
            </a:r>
          </a:p>
        </p:txBody>
      </p:sp>
      <p:sp>
        <p:nvSpPr>
          <p:cNvPr id="6" name="TextBox 6"/>
          <p:cNvSpPr txBox="1"/>
          <p:nvPr/>
        </p:nvSpPr>
        <p:spPr>
          <a:xfrm>
            <a:off x="2094227" y="3914213"/>
            <a:ext cx="2842744" cy="361950"/>
          </a:xfrm>
          <a:prstGeom prst="rect">
            <a:avLst/>
          </a:prstGeom>
        </p:spPr>
        <p:txBody>
          <a:bodyPr lIns="0" tIns="0" rIns="0" bIns="0" rtlCol="0" anchor="t">
            <a:spAutoFit/>
          </a:bodyPr>
          <a:lstStyle/>
          <a:p>
            <a:pPr algn="ctr">
              <a:lnSpc>
                <a:spcPts val="2818"/>
              </a:lnSpc>
            </a:pPr>
            <a:r>
              <a:rPr lang="en-US" sz="2348" spc="-23">
                <a:solidFill>
                  <a:srgbClr val="F6F3ED"/>
                </a:solidFill>
                <a:latin typeface="Urbanist"/>
                <a:ea typeface="Urbanist"/>
                <a:cs typeface="Urbanist"/>
                <a:sym typeface="Urbanist"/>
              </a:rPr>
              <a:t>Q1 2026</a:t>
            </a:r>
          </a:p>
        </p:txBody>
      </p:sp>
      <p:sp>
        <p:nvSpPr>
          <p:cNvPr id="7" name="TextBox 7"/>
          <p:cNvSpPr txBox="1"/>
          <p:nvPr/>
        </p:nvSpPr>
        <p:spPr>
          <a:xfrm>
            <a:off x="7717866" y="8835184"/>
            <a:ext cx="2842744" cy="361950"/>
          </a:xfrm>
          <a:prstGeom prst="rect">
            <a:avLst/>
          </a:prstGeom>
        </p:spPr>
        <p:txBody>
          <a:bodyPr lIns="0" tIns="0" rIns="0" bIns="0" rtlCol="0" anchor="t">
            <a:spAutoFit/>
          </a:bodyPr>
          <a:lstStyle/>
          <a:p>
            <a:pPr algn="ctr">
              <a:lnSpc>
                <a:spcPts val="2818"/>
              </a:lnSpc>
            </a:pPr>
            <a:r>
              <a:rPr lang="en-US" sz="2348" spc="-23">
                <a:solidFill>
                  <a:srgbClr val="F6F3ED"/>
                </a:solidFill>
                <a:latin typeface="Urbanist"/>
                <a:ea typeface="Urbanist"/>
                <a:cs typeface="Urbanist"/>
                <a:sym typeface="Urbanist"/>
              </a:rPr>
              <a:t>Q2-Q4 2026</a:t>
            </a:r>
          </a:p>
        </p:txBody>
      </p:sp>
      <p:sp>
        <p:nvSpPr>
          <p:cNvPr id="8" name="TextBox 8"/>
          <p:cNvSpPr txBox="1"/>
          <p:nvPr/>
        </p:nvSpPr>
        <p:spPr>
          <a:xfrm>
            <a:off x="13355792" y="3914213"/>
            <a:ext cx="2842744" cy="361950"/>
          </a:xfrm>
          <a:prstGeom prst="rect">
            <a:avLst/>
          </a:prstGeom>
        </p:spPr>
        <p:txBody>
          <a:bodyPr lIns="0" tIns="0" rIns="0" bIns="0" rtlCol="0" anchor="t">
            <a:spAutoFit/>
          </a:bodyPr>
          <a:lstStyle/>
          <a:p>
            <a:pPr algn="ctr">
              <a:lnSpc>
                <a:spcPts val="2818"/>
              </a:lnSpc>
            </a:pPr>
            <a:r>
              <a:rPr lang="en-US" sz="2348" spc="-23">
                <a:solidFill>
                  <a:srgbClr val="F6F3ED"/>
                </a:solidFill>
                <a:latin typeface="Urbanist"/>
                <a:ea typeface="Urbanist"/>
                <a:cs typeface="Urbanist"/>
                <a:sym typeface="Urbanist"/>
              </a:rPr>
              <a:t>2027-FOLGENDE</a:t>
            </a:r>
          </a:p>
        </p:txBody>
      </p:sp>
      <p:sp>
        <p:nvSpPr>
          <p:cNvPr id="9" name="AutoShape 9"/>
          <p:cNvSpPr/>
          <p:nvPr/>
        </p:nvSpPr>
        <p:spPr>
          <a:xfrm flipV="1">
            <a:off x="14777164" y="4417218"/>
            <a:ext cx="0" cy="2132410"/>
          </a:xfrm>
          <a:prstGeom prst="line">
            <a:avLst/>
          </a:prstGeom>
          <a:ln w="9525" cap="rnd">
            <a:solidFill>
              <a:srgbClr val="F6F3ED"/>
            </a:solidFill>
            <a:prstDash val="solid"/>
            <a:headEnd type="none" w="sm" len="sm"/>
            <a:tailEnd type="none" w="sm" len="sm"/>
          </a:ln>
        </p:spPr>
        <p:txBody>
          <a:bodyPr/>
          <a:lstStyle/>
          <a:p>
            <a:endParaRPr lang="de-DE"/>
          </a:p>
        </p:txBody>
      </p:sp>
      <p:sp>
        <p:nvSpPr>
          <p:cNvPr id="10" name="TextBox 10"/>
          <p:cNvSpPr txBox="1"/>
          <p:nvPr/>
        </p:nvSpPr>
        <p:spPr>
          <a:xfrm>
            <a:off x="6657101" y="4618269"/>
            <a:ext cx="4973798" cy="1466850"/>
          </a:xfrm>
          <a:prstGeom prst="rect">
            <a:avLst/>
          </a:prstGeom>
        </p:spPr>
        <p:txBody>
          <a:bodyPr lIns="0" tIns="0" rIns="0" bIns="0" rtlCol="0" anchor="t">
            <a:spAutoFit/>
          </a:bodyPr>
          <a:lstStyle/>
          <a:p>
            <a:pPr algn="just">
              <a:lnSpc>
                <a:spcPts val="1679"/>
              </a:lnSpc>
            </a:pPr>
            <a:r>
              <a:rPr lang="en-US" sz="1399" spc="-13">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11" name="TextBox 11"/>
          <p:cNvSpPr txBox="1"/>
          <p:nvPr/>
        </p:nvSpPr>
        <p:spPr>
          <a:xfrm>
            <a:off x="12285502" y="7130653"/>
            <a:ext cx="1825490" cy="361950"/>
          </a:xfrm>
          <a:prstGeom prst="rect">
            <a:avLst/>
          </a:prstGeom>
        </p:spPr>
        <p:txBody>
          <a:bodyPr lIns="0" tIns="0" rIns="0" bIns="0" rtlCol="0" anchor="t">
            <a:spAutoFit/>
          </a:bodyPr>
          <a:lstStyle/>
          <a:p>
            <a:pPr algn="l">
              <a:lnSpc>
                <a:spcPts val="2818"/>
              </a:lnSpc>
            </a:pPr>
            <a:r>
              <a:rPr lang="en-US" sz="2348" spc="-23">
                <a:solidFill>
                  <a:srgbClr val="E6A23C"/>
                </a:solidFill>
                <a:latin typeface="Urbanist"/>
                <a:ea typeface="Urbanist"/>
                <a:cs typeface="Urbanist"/>
                <a:sym typeface="Urbanist"/>
              </a:rPr>
              <a:t>EXPANSION</a:t>
            </a:r>
          </a:p>
        </p:txBody>
      </p:sp>
      <p:sp>
        <p:nvSpPr>
          <p:cNvPr id="12" name="AutoShape 12"/>
          <p:cNvSpPr/>
          <p:nvPr/>
        </p:nvSpPr>
        <p:spPr>
          <a:xfrm flipV="1">
            <a:off x="1028700" y="6544865"/>
            <a:ext cx="16230600" cy="0"/>
          </a:xfrm>
          <a:prstGeom prst="line">
            <a:avLst/>
          </a:prstGeom>
          <a:ln w="9525" cap="rnd">
            <a:solidFill>
              <a:srgbClr val="F6F3ED"/>
            </a:solidFill>
            <a:prstDash val="solid"/>
            <a:headEnd type="none" w="sm" len="sm"/>
            <a:tailEnd type="none" w="sm" len="sm"/>
          </a:ln>
        </p:spPr>
        <p:txBody>
          <a:bodyPr/>
          <a:lstStyle/>
          <a:p>
            <a:endParaRPr lang="de-DE"/>
          </a:p>
        </p:txBody>
      </p:sp>
      <p:sp>
        <p:nvSpPr>
          <p:cNvPr id="13" name="TextBox 13"/>
          <p:cNvSpPr txBox="1"/>
          <p:nvPr/>
        </p:nvSpPr>
        <p:spPr>
          <a:xfrm>
            <a:off x="12285502" y="7591822"/>
            <a:ext cx="4973798" cy="1466850"/>
          </a:xfrm>
          <a:prstGeom prst="rect">
            <a:avLst/>
          </a:prstGeom>
        </p:spPr>
        <p:txBody>
          <a:bodyPr lIns="0" tIns="0" rIns="0" bIns="0" rtlCol="0" anchor="t">
            <a:spAutoFit/>
          </a:bodyPr>
          <a:lstStyle/>
          <a:p>
            <a:pPr algn="just">
              <a:lnSpc>
                <a:spcPts val="1679"/>
              </a:lnSpc>
            </a:pPr>
            <a:r>
              <a:rPr lang="en-US" sz="1399" spc="-13">
                <a:solidFill>
                  <a:srgbClr val="F6F3ED"/>
                </a:solidFill>
                <a:latin typeface="Urbanist"/>
                <a:ea typeface="Urbanist"/>
                <a:cs typeface="Urbanist"/>
                <a:sym typeface="Urbanist"/>
              </a:rPr>
              <a:t>Lorem ipsum dolor sit amet, consectetur adipiscing elit. Quisque non elit mauris. Cras euismod, metus ac finibus finibus, felis dui suscipit purus, a maximus leo ligula at dolor. Morbi et malesuada purus. Phasellus a lacus sit amet urna tempor sollicitudin. Cras pretium tempor elit blandit egestas. Donec sed dignissim augue. Suspendisse ac vulputate leo. Cras aliquet nunc ac velit cursus viverra. In hac habitasse platea dictumst.</a:t>
            </a:r>
          </a:p>
        </p:txBody>
      </p:sp>
      <p:sp>
        <p:nvSpPr>
          <p:cNvPr id="14" name="AutoShape 14"/>
          <p:cNvSpPr/>
          <p:nvPr/>
        </p:nvSpPr>
        <p:spPr>
          <a:xfrm flipV="1">
            <a:off x="3509089" y="4417218"/>
            <a:ext cx="0" cy="2132410"/>
          </a:xfrm>
          <a:prstGeom prst="line">
            <a:avLst/>
          </a:prstGeom>
          <a:ln w="9525" cap="rnd">
            <a:solidFill>
              <a:srgbClr val="F6F3ED"/>
            </a:solidFill>
            <a:prstDash val="solid"/>
            <a:headEnd type="none" w="sm" len="sm"/>
            <a:tailEnd type="none" w="sm" len="sm"/>
          </a:ln>
        </p:spPr>
        <p:txBody>
          <a:bodyPr/>
          <a:lstStyle/>
          <a:p>
            <a:endParaRPr lang="de-DE"/>
          </a:p>
        </p:txBody>
      </p:sp>
      <p:sp>
        <p:nvSpPr>
          <p:cNvPr id="15" name="AutoShape 15"/>
          <p:cNvSpPr/>
          <p:nvPr/>
        </p:nvSpPr>
        <p:spPr>
          <a:xfrm flipV="1">
            <a:off x="9139237" y="6540849"/>
            <a:ext cx="0" cy="2132410"/>
          </a:xfrm>
          <a:prstGeom prst="line">
            <a:avLst/>
          </a:prstGeom>
          <a:ln w="9525" cap="rnd">
            <a:solidFill>
              <a:srgbClr val="F6F3ED"/>
            </a:solidFill>
            <a:prstDash val="solid"/>
            <a:headEnd type="none" w="sm" len="sm"/>
            <a:tailEnd type="none" w="sm" len="sm"/>
          </a:ln>
        </p:spPr>
        <p:txBody>
          <a:bodyPr/>
          <a:lstStyle/>
          <a:p>
            <a:endParaRPr lang="de-DE"/>
          </a:p>
        </p:txBody>
      </p:sp>
      <p:sp>
        <p:nvSpPr>
          <p:cNvPr id="16" name="Freeform 16"/>
          <p:cNvSpPr/>
          <p:nvPr/>
        </p:nvSpPr>
        <p:spPr>
          <a:xfrm>
            <a:off x="15514670" y="1028700"/>
            <a:ext cx="1744630" cy="349159"/>
          </a:xfrm>
          <a:custGeom>
            <a:avLst/>
            <a:gdLst/>
            <a:ahLst/>
            <a:cxnLst/>
            <a:rect l="l" t="t" r="r" b="b"/>
            <a:pathLst>
              <a:path w="1744630" h="349159">
                <a:moveTo>
                  <a:pt x="0" y="0"/>
                </a:moveTo>
                <a:lnTo>
                  <a:pt x="1744630" y="0"/>
                </a:lnTo>
                <a:lnTo>
                  <a:pt x="1744630" y="349159"/>
                </a:lnTo>
                <a:lnTo>
                  <a:pt x="0" y="349159"/>
                </a:lnTo>
                <a:lnTo>
                  <a:pt x="0" y="0"/>
                </a:lnTo>
                <a:close/>
              </a:path>
            </a:pathLst>
          </a:custGeom>
          <a:blipFill>
            <a:blip r:embed="rId2"/>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D29F2A5-69BE-A246-A1D4-71FF85EC0BC9}">
  <we:reference id="wa200010725" version="1.0.0.1" store="de-DE" storeType="OMEX"/>
  <we:alternateReferences>
    <we:reference id="WA200010725" version="1.0.0.1" store="WA200010725" storeType="OMEX"/>
  </we:alternateReferences>
  <we:properties>
    <we:property name="claude.fileId" value="&quot;454c67e5-094b-44a9-9944-a84cc1db3725&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2003</Words>
  <Application>Microsoft Macintosh PowerPoint</Application>
  <PresentationFormat>Benutzerdefiniert</PresentationFormat>
  <Paragraphs>180</Paragraphs>
  <Slides>21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Calibri</vt:lpstr>
      <vt:lpstr>Urbanist Light</vt:lpstr>
      <vt:lpstr>Urbanist Bold</vt:lpstr>
      <vt:lpstr>Urbanist</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Folien-Master public imaging GmbH 2026</dc:title>
  <cp:lastModifiedBy>David Baldauf</cp:lastModifiedBy>
  <cp:revision>2</cp:revision>
  <dcterms:created xsi:type="dcterms:W3CDTF">2006-08-16T00:00:00Z</dcterms:created>
  <dcterms:modified xsi:type="dcterms:W3CDTF">2026-05-25T09:17:31Z</dcterms:modified>
  <dc:identifier>DAHKp4IZCO8</dc:identifier>
</cp:coreProperties>
</file>